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65" r:id="rId2"/>
    <p:sldId id="258" r:id="rId3"/>
    <p:sldId id="279" r:id="rId4"/>
    <p:sldId id="296" r:id="rId5"/>
    <p:sldId id="278" r:id="rId6"/>
    <p:sldId id="320" r:id="rId7"/>
    <p:sldId id="287" r:id="rId8"/>
    <p:sldId id="269" r:id="rId9"/>
    <p:sldId id="280" r:id="rId10"/>
    <p:sldId id="285" r:id="rId11"/>
    <p:sldId id="300" r:id="rId12"/>
    <p:sldId id="275" r:id="rId13"/>
    <p:sldId id="281" r:id="rId14"/>
    <p:sldId id="298" r:id="rId15"/>
    <p:sldId id="301" r:id="rId16"/>
    <p:sldId id="291" r:id="rId17"/>
    <p:sldId id="322" r:id="rId18"/>
    <p:sldId id="323" r:id="rId19"/>
    <p:sldId id="324" r:id="rId20"/>
    <p:sldId id="325" r:id="rId21"/>
    <p:sldId id="326" r:id="rId22"/>
    <p:sldId id="332" r:id="rId23"/>
    <p:sldId id="328" r:id="rId24"/>
    <p:sldId id="329" r:id="rId25"/>
    <p:sldId id="330" r:id="rId26"/>
    <p:sldId id="331" r:id="rId27"/>
    <p:sldId id="304" r:id="rId28"/>
    <p:sldId id="263" r:id="rId29"/>
  </p:sldIdLst>
  <p:sldSz cx="9144000" cy="5143500" type="screen16x9"/>
  <p:notesSz cx="6858000" cy="9144000"/>
  <p:embeddedFontLst>
    <p:embeddedFont>
      <p:font typeface="아리따-돋움(TTF)-Bold" panose="02020603020101020101" pitchFamily="18" charset="-127"/>
      <p:regular r:id="rId31"/>
    </p:embeddedFont>
    <p:embeddedFont>
      <p:font typeface="배달의민족 한나는 열한살" panose="020B060000010101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HY견고딕" panose="02030600000101010101" pitchFamily="18" charset="-127"/>
      <p:regular r:id="rId35"/>
    </p:embeddedFont>
    <p:embeddedFont>
      <p:font typeface="배달의민족 도현" panose="020B0600000101010101" pitchFamily="50" charset="-127"/>
      <p:regular r:id="rId36"/>
    </p:embeddedFont>
    <p:embeddedFont>
      <p:font typeface="아리따-돋움(TTF)-Medium" panose="02020603020101020101" pitchFamily="18" charset="-127"/>
      <p:regular r:id="rId37"/>
    </p:embeddedFont>
    <p:embeddedFont>
      <p:font typeface="배달의민족 연성" panose="020B0600000101010101" pitchFamily="50" charset="-127"/>
      <p:regular r:id="rId38"/>
    </p:embeddedFont>
    <p:embeddedFont>
      <p:font typeface="아리따-돋움(TTF)-SemiBold" panose="02020603020101020101" pitchFamily="18" charset="-127"/>
      <p:regular r:id="rId39"/>
    </p:embeddedFont>
    <p:embeddedFont>
      <p:font typeface="나눔고딕" panose="020D0604000000000000" pitchFamily="50" charset="-127"/>
      <p:regular r:id="rId40"/>
      <p:bold r:id="rId41"/>
    </p:embeddedFont>
    <p:embeddedFont>
      <p:font typeface="맑은 고딕 Semilight" panose="020B0502040204020203" pitchFamily="50" charset="-127"/>
      <p:regular r:id="rId42"/>
    </p:embeddedFont>
    <p:embeddedFont>
      <p:font typeface="서울남산체 B" panose="02020603020101020101" pitchFamily="18" charset="-127"/>
      <p:regular r:id="rId43"/>
    </p:embeddedFont>
    <p:embeddedFont>
      <p:font typeface="나눔고딕 ExtraBold" panose="020D0904000000000000" pitchFamily="50" charset="-127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94A"/>
    <a:srgbClr val="F9CC73"/>
    <a:srgbClr val="F6B738"/>
    <a:srgbClr val="FBE0AB"/>
    <a:srgbClr val="F9AD6F"/>
    <a:srgbClr val="F57913"/>
    <a:srgbClr val="D9D9D9"/>
    <a:srgbClr val="F7F7F7"/>
    <a:srgbClr val="7ABC32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3" autoAdjust="0"/>
    <p:restoredTop sz="93149" autoAdjust="0"/>
  </p:normalViewPr>
  <p:slideViewPr>
    <p:cSldViewPr>
      <p:cViewPr>
        <p:scale>
          <a:sx n="77" d="100"/>
          <a:sy n="77" d="100"/>
        </p:scale>
        <p:origin x="-64" y="-48"/>
      </p:cViewPr>
      <p:guideLst>
        <p:guide orient="horz" pos="1030"/>
        <p:guide pos="5738"/>
      </p:guideLst>
    </p:cSldViewPr>
  </p:slideViewPr>
  <p:outlineViewPr>
    <p:cViewPr>
      <p:scale>
        <a:sx n="33" d="100"/>
        <a:sy n="33" d="100"/>
      </p:scale>
      <p:origin x="0" y="16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EE1B2-B6E7-4D44-92B3-3EF0A3465D69}" type="datetimeFigureOut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7370B-6465-4512-96D4-0F00F91AA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93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58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58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58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58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5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외에도 가게</a:t>
            </a:r>
            <a:r>
              <a:rPr lang="ko-KR" altLang="en-US" baseline="0" dirty="0" smtClean="0"/>
              <a:t> 이용 시 불편한 점이나 요구사항 등이 많았습니다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도서관이나 영화관 등 의 경우는 실시간으로 자리를 확인 할 수 있는 좋은 프로그램들이 있어 이용 시 편리함을 더 해준다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자주 이용하는 일반 점포의 경우에는 직접 방문해야만 실시간 자리현황을 알 수 있기 때문에 불필요한 이동과 시간낭비가 발생하게 되는 경우가 종종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모바일로</a:t>
            </a:r>
            <a:r>
              <a:rPr lang="ko-KR" altLang="en-US" dirty="0" smtClean="0"/>
              <a:t> 실시간 자리현황을 제공해 이러한 불편함을 줄이고자 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설문조사결과 </a:t>
            </a:r>
            <a:r>
              <a:rPr lang="en-US" altLang="ko-KR" dirty="0" smtClean="0"/>
              <a:t>~ 97%</a:t>
            </a:r>
            <a:r>
              <a:rPr lang="ko-KR" altLang="en-US" dirty="0" smtClean="0"/>
              <a:t>라는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온라인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배달의민족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카카오택시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배달통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시럽 등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7370B-6465-4512-96D4-0F00F91AAA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1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ED2A-5E22-421F-9BAC-163A81B3B047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48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AC74-2785-4F63-BF30-361E5226FE53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7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F7BD-6D4D-463E-A72B-88D2404852EA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57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F363-4BD9-4E33-A5BE-347BE2F8BA9A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10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0020-DE6D-4E5E-BCFF-0E52039FF136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2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215D-5FFB-49AE-878C-C77A8A2604D7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1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C0A9-8D2C-4423-9CB6-C3982D780A72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77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86B11-1149-4628-A6E5-D9C803DE5D35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4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9F7A-5FB3-4508-8294-49491BD9BD79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10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FBE1-60CD-4E12-BF2B-1BF796F5B0A3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6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1BFA-2C8F-4105-AE59-02E95822B266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3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0CD55-91C8-451C-AAC7-FFAC02BA3B49}" type="datetime1">
              <a:rPr lang="ko-KR" altLang="en-US" smtClean="0"/>
              <a:t>2016-10-20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03F58-3DE2-403C-B263-A4A6810E2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2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10.wdp"/><Relationship Id="rId5" Type="http://schemas.microsoft.com/office/2007/relationships/hdphoto" Target="../media/hdphoto9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microsoft.com/office/2007/relationships/hdphoto" Target="../media/hdphoto11.wdp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10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8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/>
          <p:cNvSpPr/>
          <p:nvPr/>
        </p:nvSpPr>
        <p:spPr>
          <a:xfrm>
            <a:off x="0" y="-812626"/>
            <a:ext cx="6646740" cy="5956123"/>
          </a:xfrm>
          <a:prstGeom prst="rtTriangle">
            <a:avLst/>
          </a:prstGeom>
          <a:solidFill>
            <a:srgbClr val="F9D997">
              <a:alpha val="89804"/>
            </a:srgbClr>
          </a:solidFill>
          <a:ln>
            <a:solidFill>
              <a:srgbClr val="FBE0AB">
                <a:alpha val="8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0" y="2643758"/>
            <a:ext cx="3131840" cy="2499742"/>
          </a:xfrm>
          <a:prstGeom prst="rtTriangle">
            <a:avLst/>
          </a:prstGeom>
          <a:solidFill>
            <a:srgbClr val="303030">
              <a:alpha val="98824"/>
            </a:srgbClr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대각선 줄무늬 7"/>
          <p:cNvSpPr/>
          <p:nvPr/>
        </p:nvSpPr>
        <p:spPr>
          <a:xfrm rot="16200000">
            <a:off x="172035" y="1031563"/>
            <a:ext cx="3939899" cy="4283968"/>
          </a:xfrm>
          <a:prstGeom prst="diagStripe">
            <a:avLst/>
          </a:prstGeom>
          <a:solidFill>
            <a:srgbClr val="F2AA19"/>
          </a:solidFill>
          <a:ln>
            <a:solidFill>
              <a:srgbClr val="F2AA19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60032" y="1707654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자리확인 및 예약 </a:t>
            </a:r>
            <a:r>
              <a:rPr lang="ko-KR" altLang="en-US" spc="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</a:t>
            </a:r>
            <a:endParaRPr lang="en-US" altLang="ko-KR" spc="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31451" y="2187856"/>
            <a:ext cx="2056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</a:t>
            </a:r>
            <a:r>
              <a:rPr lang="ko-KR" altLang="en-US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5292080" y="3482121"/>
            <a:ext cx="3141366" cy="52978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1pPr>
            <a:lvl2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2pPr>
            <a:lvl3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3pPr>
            <a:lvl4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4pPr>
            <a:lvl5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200" b="1" dirty="0" smtClean="0">
                <a:solidFill>
                  <a:srgbClr val="F2AA19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</a:t>
            </a:r>
            <a:r>
              <a:rPr lang="ko-KR" altLang="en-US" sz="1600" b="1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이흥기</a:t>
            </a:r>
            <a:r>
              <a:rPr lang="ko-KR" altLang="en-US" sz="16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1600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lang="ko-KR" altLang="en-US" sz="1600" b="1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김동영</a:t>
            </a:r>
            <a:r>
              <a:rPr lang="en-US" altLang="ko-KR" sz="1600" b="1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. </a:t>
            </a:r>
            <a:r>
              <a:rPr lang="ko-KR" altLang="en-US" sz="1600" b="1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김현규</a:t>
            </a:r>
            <a:r>
              <a:rPr lang="en-US" altLang="ko-KR" sz="1600" b="1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. </a:t>
            </a:r>
            <a:r>
              <a:rPr lang="ko-KR" altLang="en-US" sz="1600" b="1" dirty="0" smtClean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이유림  </a:t>
            </a:r>
            <a:r>
              <a:rPr lang="ko-KR" altLang="en-US" sz="1400" b="1" dirty="0" smtClean="0">
                <a:solidFill>
                  <a:srgbClr val="F2AA19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★</a:t>
            </a:r>
            <a:endParaRPr lang="en-US" altLang="ko-KR" sz="1600" dirty="0" smtClean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03648" y="1535692"/>
            <a:ext cx="1999811" cy="3628346"/>
            <a:chOff x="1060020" y="1535692"/>
            <a:chExt cx="1999811" cy="3628346"/>
          </a:xfrm>
        </p:grpSpPr>
        <p:pic>
          <p:nvPicPr>
            <p:cNvPr id="9" name="Picture 2" descr="C:\Users\유림\Desktop\화면디자인\로그인할때 나오는 화면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68" r="6843" b="9812"/>
            <a:stretch/>
          </p:blipFill>
          <p:spPr bwMode="auto">
            <a:xfrm rot="221081">
              <a:off x="1396412" y="1985005"/>
              <a:ext cx="1326449" cy="205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유림\Desktop\폰들고있는 손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020" y="1535692"/>
              <a:ext cx="1999811" cy="3628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89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121" y="144450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OO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점포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Picture 9" descr="monitor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6" y="2142094"/>
            <a:ext cx="2448272" cy="18654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732240" y="1766469"/>
            <a:ext cx="1387145" cy="2445031"/>
            <a:chOff x="6699380" y="1017036"/>
            <a:chExt cx="1754155" cy="354563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6079" r="12127" b="6128"/>
            <a:stretch/>
          </p:blipFill>
          <p:spPr bwMode="auto">
            <a:xfrm>
              <a:off x="6699380" y="1017036"/>
              <a:ext cx="1754155" cy="35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768424" y="1347614"/>
              <a:ext cx="1620000" cy="288428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991912" y="1044393"/>
            <a:ext cx="1011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AA1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자리 </a:t>
            </a:r>
            <a:r>
              <a:rPr lang="ko-KR" altLang="en-US" sz="12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EB0A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 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EB0A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338597" y="2559004"/>
            <a:ext cx="1105611" cy="552806"/>
            <a:chOff x="3859138" y="2324933"/>
            <a:chExt cx="2368168" cy="1184084"/>
          </a:xfrm>
          <a:solidFill>
            <a:srgbClr val="F6B738"/>
          </a:solidFill>
        </p:grpSpPr>
        <p:sp>
          <p:nvSpPr>
            <p:cNvPr id="17" name="오른쪽 화살표 16"/>
            <p:cNvSpPr/>
            <p:nvPr/>
          </p:nvSpPr>
          <p:spPr>
            <a:xfrm rot="10800000">
              <a:off x="3859138" y="2324933"/>
              <a:ext cx="2368168" cy="1184084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20999999" lon="0" rev="0"/>
                </a:camera>
                <a:lightRig rig="threePt" dir="t"/>
              </a:scene3d>
            </a:bodyPr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49919" y="2653727"/>
              <a:ext cx="1830557" cy="57173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4860032" y="1839281"/>
            <a:ext cx="0" cy="2460661"/>
          </a:xfrm>
          <a:prstGeom prst="line">
            <a:avLst/>
          </a:prstGeom>
          <a:ln w="76200">
            <a:solidFill>
              <a:srgbClr val="68686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43771" y="128034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5614" y="2423337"/>
            <a:ext cx="220765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</a:t>
            </a:r>
            <a:r>
              <a:rPr lang="en-US" altLang="ko-KR" sz="1600" dirty="0" smtClean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대기자 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LIST</a:t>
            </a:r>
          </a:p>
          <a:p>
            <a:pPr algn="ctr"/>
            <a:endParaRPr lang="en-US" altLang="ko-KR" sz="105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이름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날짜 시간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</a:p>
          <a:p>
            <a:pPr algn="ctr"/>
            <a:r>
              <a:rPr lang="ko-KR" altLang="en-US" sz="13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 등록</a:t>
            </a:r>
            <a:endParaRPr lang="ko-KR" altLang="en-US" sz="13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99992" y="2599878"/>
            <a:ext cx="720080" cy="461665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86839" y="2499742"/>
            <a:ext cx="1332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예약하기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 </a:t>
            </a:r>
          </a:p>
          <a:p>
            <a:pPr algn="ctr"/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대기번호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급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3326163" y="2569564"/>
            <a:ext cx="1105611" cy="552806"/>
            <a:chOff x="3859138" y="2324933"/>
            <a:chExt cx="2368168" cy="1184084"/>
          </a:xfrm>
          <a:solidFill>
            <a:srgbClr val="F6B738"/>
          </a:solidFill>
        </p:grpSpPr>
        <p:sp>
          <p:nvSpPr>
            <p:cNvPr id="25" name="오른쪽 화살표 24"/>
            <p:cNvSpPr/>
            <p:nvPr/>
          </p:nvSpPr>
          <p:spPr>
            <a:xfrm rot="10800000">
              <a:off x="3859138" y="2324933"/>
              <a:ext cx="2368168" cy="1184084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20999999" lon="0" rev="0"/>
                </a:camera>
                <a:lightRig rig="threePt" dir="t"/>
              </a:scene3d>
            </a:bodyPr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49919" y="2653727"/>
              <a:ext cx="1830557" cy="57173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8" name="모서리가 둥근 직사각형 1"/>
          <p:cNvSpPr/>
          <p:nvPr/>
        </p:nvSpPr>
        <p:spPr>
          <a:xfrm>
            <a:off x="-35014" y="267494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구성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7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445596" y="725480"/>
            <a:ext cx="4627973" cy="3862494"/>
            <a:chOff x="552967" y="649318"/>
            <a:chExt cx="4657405" cy="3887057"/>
          </a:xfrm>
        </p:grpSpPr>
        <p:sp>
          <p:nvSpPr>
            <p:cNvPr id="4" name="직사각형 3"/>
            <p:cNvSpPr/>
            <p:nvPr/>
          </p:nvSpPr>
          <p:spPr>
            <a:xfrm>
              <a:off x="552967" y="649318"/>
              <a:ext cx="4657405" cy="3887057"/>
            </a:xfrm>
            <a:prstGeom prst="rect">
              <a:avLst/>
            </a:prstGeom>
            <a:solidFill>
              <a:srgbClr val="D9D9D9">
                <a:alpha val="3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5618" y="1311445"/>
              <a:ext cx="209870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9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r>
                <a:rPr lang="ko-KR" altLang="en-US" sz="19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명 자리 있나요 </a:t>
              </a:r>
              <a:r>
                <a:rPr lang="en-US" altLang="ko-KR" sz="19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19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99793" y="1707656"/>
              <a:ext cx="244528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smtClean="0">
                  <a:solidFill>
                    <a:srgbClr val="59595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금요일 </a:t>
              </a:r>
              <a:r>
                <a:rPr lang="en-US" altLang="ko-KR" sz="1700" dirty="0" smtClean="0">
                  <a:solidFill>
                    <a:srgbClr val="59595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</a:t>
              </a:r>
              <a:r>
                <a:rPr lang="ko-KR" altLang="en-US" sz="1700" dirty="0" smtClean="0">
                  <a:solidFill>
                    <a:srgbClr val="59595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 예약되나요</a:t>
              </a:r>
              <a:r>
                <a:rPr lang="en-US" altLang="ko-KR" sz="1700" dirty="0" smtClean="0">
                  <a:solidFill>
                    <a:srgbClr val="59595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1700" dirty="0">
                <a:solidFill>
                  <a:srgbClr val="59595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2108" y="2130094"/>
              <a:ext cx="2632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59595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얼마나 기다려야 하나요</a:t>
              </a:r>
              <a:r>
                <a:rPr lang="en-US" altLang="ko-KR" dirty="0" smtClean="0">
                  <a:solidFill>
                    <a:srgbClr val="59595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dirty="0">
                <a:solidFill>
                  <a:srgbClr val="59595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8875" y="808425"/>
              <a:ext cx="28863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bg1">
                      <a:lumMod val="6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거기 위치가 정확히 어떻게 되죠</a:t>
              </a:r>
              <a:r>
                <a:rPr lang="en-US" altLang="ko-KR" sz="1500" dirty="0" smtClean="0">
                  <a:solidFill>
                    <a:schemeClr val="bg1">
                      <a:lumMod val="6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1500" dirty="0">
                <a:solidFill>
                  <a:schemeClr val="bg1">
                    <a:lumMod val="6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19673" y="3081904"/>
              <a:ext cx="35826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6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여기 메뉴가 뭐 있지 </a:t>
              </a:r>
              <a:r>
                <a:rPr lang="en-US" altLang="ko-KR" sz="1600" dirty="0" smtClean="0">
                  <a:solidFill>
                    <a:schemeClr val="bg1">
                      <a:lumMod val="6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 </a:t>
              </a:r>
              <a:r>
                <a:rPr lang="ko-KR" altLang="en-US" sz="1600" dirty="0" smtClean="0">
                  <a:solidFill>
                    <a:schemeClr val="bg1">
                      <a:lumMod val="6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뭐가 맛있을까</a:t>
              </a:r>
              <a:r>
                <a:rPr lang="en-US" altLang="ko-KR" sz="1600" dirty="0" smtClean="0">
                  <a:solidFill>
                    <a:schemeClr val="bg1">
                      <a:lumMod val="6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 </a:t>
              </a:r>
              <a:endPara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561" y="3529339"/>
              <a:ext cx="34645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여기서 제일 가까운 고깃집이 어디지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75858" y="1126778"/>
              <a:ext cx="1444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아 자리 없네</a:t>
              </a:r>
              <a:r>
                <a:rPr lang="en-US" altLang="ko-KR" sz="16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.. </a:t>
              </a:r>
              <a:endPara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5576" y="2571752"/>
              <a:ext cx="27729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5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대기시간이 무슨 </a:t>
              </a:r>
              <a:r>
                <a:rPr lang="en-US" altLang="ko-KR" sz="165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40</a:t>
              </a:r>
              <a:r>
                <a:rPr lang="ko-KR" altLang="en-US" sz="165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분이야</a:t>
              </a:r>
              <a:r>
                <a:rPr lang="en-US" altLang="ko-KR" sz="165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.. </a:t>
              </a:r>
              <a:endParaRPr lang="ko-KR" altLang="en-US" sz="165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5696" y="4002618"/>
              <a:ext cx="3370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창가 쪽 자리로 예약하고 싶은데 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21449567">
            <a:off x="4115577" y="2746873"/>
            <a:ext cx="1479717" cy="2630401"/>
            <a:chOff x="1060020" y="1535692"/>
            <a:chExt cx="1999811" cy="3628346"/>
          </a:xfrm>
        </p:grpSpPr>
        <p:pic>
          <p:nvPicPr>
            <p:cNvPr id="38" name="Picture 2" descr="C:\Users\유림\Desktop\화면디자인\로그인할때 나오는 화면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68" r="6843" b="9812"/>
            <a:stretch/>
          </p:blipFill>
          <p:spPr bwMode="auto">
            <a:xfrm rot="221081">
              <a:off x="1396412" y="1985005"/>
              <a:ext cx="1326449" cy="205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C:\Users\유림\Desktop\폰들고있는 손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020" y="1535692"/>
              <a:ext cx="1999811" cy="3628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539552" y="3173515"/>
            <a:ext cx="3144461" cy="810667"/>
            <a:chOff x="539552" y="3173515"/>
            <a:chExt cx="3144461" cy="810667"/>
          </a:xfrm>
        </p:grpSpPr>
        <p:sp>
          <p:nvSpPr>
            <p:cNvPr id="41" name="타원형 설명선 40"/>
            <p:cNvSpPr/>
            <p:nvPr/>
          </p:nvSpPr>
          <p:spPr>
            <a:xfrm rot="14719574">
              <a:off x="2895308" y="3195478"/>
              <a:ext cx="810667" cy="766742"/>
            </a:xfrm>
            <a:prstGeom prst="wedgeEllipseCallout">
              <a:avLst>
                <a:gd name="adj1" fmla="val -7142"/>
                <a:gd name="adj2" fmla="val 75175"/>
              </a:avLst>
            </a:prstGeom>
            <a:solidFill>
              <a:srgbClr val="F2AA19">
                <a:alpha val="65098"/>
              </a:srgbClr>
            </a:solidFill>
            <a:ln w="28575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Picture 4" descr="C:\Users\urim\Downloads\1476520992_magnifi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71875" y1="35156" x2="71875" y2="35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1920">
              <a:off x="2904829" y="3184412"/>
              <a:ext cx="750333" cy="750333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539552" y="3313666"/>
              <a:ext cx="227818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700" dirty="0" smtClean="0">
                  <a:solidFill>
                    <a:srgbClr val="30303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검색</a:t>
              </a:r>
              <a:endParaRPr lang="en-US" altLang="ko-KR" sz="1700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r"/>
              <a:r>
                <a:rPr lang="ko-KR" altLang="en-US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300" dirty="0" smtClean="0">
                  <a:solidFill>
                    <a:srgbClr val="F2AA1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인기</a:t>
              </a:r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있는 가게는 어디일까</a:t>
              </a:r>
              <a:r>
                <a:rPr lang="en-US" altLang="ko-KR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654347" y="1879982"/>
            <a:ext cx="2480852" cy="809662"/>
            <a:chOff x="5654347" y="1879982"/>
            <a:chExt cx="2480852" cy="809662"/>
          </a:xfrm>
        </p:grpSpPr>
        <p:sp>
          <p:nvSpPr>
            <p:cNvPr id="45" name="타원형 설명선 44"/>
            <p:cNvSpPr/>
            <p:nvPr/>
          </p:nvSpPr>
          <p:spPr>
            <a:xfrm rot="2297937">
              <a:off x="5654347" y="1936212"/>
              <a:ext cx="810667" cy="753432"/>
            </a:xfrm>
            <a:prstGeom prst="wedgeEllipseCallout">
              <a:avLst>
                <a:gd name="adj1" fmla="val 4958"/>
                <a:gd name="adj2" fmla="val 78045"/>
              </a:avLst>
            </a:prstGeom>
            <a:solidFill>
              <a:srgbClr val="FBE0AB">
                <a:alpha val="47843"/>
              </a:srgbClr>
            </a:solidFill>
            <a:ln w="28575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3" descr="C:\Users\urim\Downloads\1476520762_resolutions-0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707" y="2087637"/>
              <a:ext cx="483485" cy="483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6844461" y="1879982"/>
              <a:ext cx="1290738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dirty="0" smtClean="0">
                  <a:solidFill>
                    <a:srgbClr val="30303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예</a:t>
              </a:r>
              <a:r>
                <a:rPr lang="ko-KR" altLang="en-US" sz="1700" dirty="0">
                  <a:solidFill>
                    <a:srgbClr val="30303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약</a:t>
              </a:r>
              <a:endParaRPr lang="en-US" altLang="ko-KR" sz="1700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원하는 그 가게</a:t>
              </a:r>
              <a:r>
                <a:rPr lang="en-US" altLang="ko-KR" sz="1300" dirty="0" smtClean="0">
                  <a:solidFill>
                    <a:srgbClr val="A9A9A9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,</a:t>
              </a:r>
            </a:p>
            <a:p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그 자리를 </a:t>
              </a:r>
              <a:r>
                <a:rPr lang="ko-KR" altLang="en-US" sz="1300" dirty="0" smtClean="0">
                  <a:solidFill>
                    <a:srgbClr val="F2AA1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콕</a:t>
              </a:r>
              <a:r>
                <a:rPr lang="en-US" altLang="ko-KR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29073" y="1950883"/>
            <a:ext cx="3310916" cy="846386"/>
            <a:chOff x="729073" y="1950883"/>
            <a:chExt cx="3310916" cy="846386"/>
          </a:xfrm>
        </p:grpSpPr>
        <p:sp>
          <p:nvSpPr>
            <p:cNvPr id="49" name="타원형 설명선 48"/>
            <p:cNvSpPr/>
            <p:nvPr/>
          </p:nvSpPr>
          <p:spPr>
            <a:xfrm rot="18767809">
              <a:off x="3246222" y="1982033"/>
              <a:ext cx="810667" cy="776867"/>
            </a:xfrm>
            <a:prstGeom prst="wedgeEllipseCallout">
              <a:avLst>
                <a:gd name="adj1" fmla="val 4958"/>
                <a:gd name="adj2" fmla="val 78045"/>
              </a:avLst>
            </a:prstGeom>
            <a:solidFill>
              <a:srgbClr val="FBE0AB">
                <a:alpha val="47843"/>
              </a:srgbClr>
            </a:solidFill>
            <a:ln w="28575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29073" y="1950883"/>
              <a:ext cx="2316660" cy="8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700" dirty="0" smtClean="0">
                  <a:solidFill>
                    <a:srgbClr val="30303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점포정보 보기</a:t>
              </a:r>
            </a:p>
            <a:p>
              <a:pPr algn="r"/>
              <a:r>
                <a:rPr lang="ko-KR" altLang="en-US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소개</a:t>
              </a:r>
              <a:r>
                <a:rPr lang="en-US" altLang="ko-KR" sz="1300" dirty="0">
                  <a:solidFill>
                    <a:srgbClr val="A9A9A9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 ,</a:t>
              </a:r>
              <a:r>
                <a:rPr lang="en-US" altLang="ko-KR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메뉴 등 다양한 정보와</a:t>
              </a:r>
              <a:endParaRPr lang="en-US" altLang="ko-KR" sz="13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r"/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리뷰</a:t>
              </a:r>
              <a:r>
                <a:rPr lang="en-US" altLang="ko-KR" sz="1300" dirty="0" smtClean="0">
                  <a:solidFill>
                    <a:srgbClr val="A9A9A9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,</a:t>
              </a:r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평점까지</a:t>
              </a:r>
              <a:r>
                <a:rPr lang="en-US" altLang="ko-KR" sz="14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</a:p>
          </p:txBody>
        </p:sp>
        <p:pic>
          <p:nvPicPr>
            <p:cNvPr id="51" name="Picture 8" descr="C:\Users\유림\Desktop\아잉콘올;ㅁ\stor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488" y="2110989"/>
              <a:ext cx="460133" cy="460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/>
          <p:cNvGrpSpPr/>
          <p:nvPr/>
        </p:nvGrpSpPr>
        <p:grpSpPr>
          <a:xfrm>
            <a:off x="3486856" y="685894"/>
            <a:ext cx="2669320" cy="1525816"/>
            <a:chOff x="3486856" y="685894"/>
            <a:chExt cx="2669320" cy="1525816"/>
          </a:xfrm>
        </p:grpSpPr>
        <p:sp>
          <p:nvSpPr>
            <p:cNvPr id="53" name="타원형 설명선 52"/>
            <p:cNvSpPr/>
            <p:nvPr/>
          </p:nvSpPr>
          <p:spPr>
            <a:xfrm>
              <a:off x="4468008" y="1445681"/>
              <a:ext cx="810667" cy="766029"/>
            </a:xfrm>
            <a:prstGeom prst="wedgeEllipseCallout">
              <a:avLst>
                <a:gd name="adj1" fmla="val 4958"/>
                <a:gd name="adj2" fmla="val 78045"/>
              </a:avLst>
            </a:prstGeom>
            <a:solidFill>
              <a:srgbClr val="F2AA19">
                <a:alpha val="65098"/>
              </a:srgbClr>
            </a:solidFill>
            <a:ln w="28575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86856" y="685894"/>
              <a:ext cx="2669320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rgbClr val="30303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실시간 자리 확인 </a:t>
              </a:r>
              <a:endParaRPr lang="en-US" altLang="ko-KR" sz="1700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좌석배치도로</a:t>
              </a:r>
              <a:r>
                <a:rPr lang="en-US" altLang="ko-KR" sz="1300" dirty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한눈에 </a:t>
              </a:r>
              <a:r>
                <a:rPr lang="ko-KR" altLang="en-US" sz="1300" dirty="0" smtClean="0">
                  <a:solidFill>
                    <a:srgbClr val="F2AA1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빈자리</a:t>
              </a:r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확인</a:t>
              </a:r>
              <a:endParaRPr lang="en-US" altLang="ko-KR" sz="13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55" name="Picture 2" descr="C:\Users\urim\Downloads\1476648400_house_chair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684" y="1586990"/>
              <a:ext cx="566255" cy="52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4716016" y="149772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038087" y="3156281"/>
            <a:ext cx="2638369" cy="864096"/>
            <a:chOff x="6038087" y="3156281"/>
            <a:chExt cx="2638369" cy="864096"/>
          </a:xfrm>
        </p:grpSpPr>
        <p:sp>
          <p:nvSpPr>
            <p:cNvPr id="58" name="타원형 설명선 57"/>
            <p:cNvSpPr/>
            <p:nvPr/>
          </p:nvSpPr>
          <p:spPr>
            <a:xfrm rot="6355639">
              <a:off x="6111209" y="3209307"/>
              <a:ext cx="810667" cy="766742"/>
            </a:xfrm>
            <a:prstGeom prst="wedgeEllipseCallout">
              <a:avLst>
                <a:gd name="adj1" fmla="val -7142"/>
                <a:gd name="adj2" fmla="val 75175"/>
              </a:avLst>
            </a:prstGeom>
            <a:solidFill>
              <a:srgbClr val="F2AA19">
                <a:alpha val="65098"/>
              </a:srgbClr>
            </a:solidFill>
            <a:ln w="28575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087559" y="3242469"/>
              <a:ext cx="158889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dirty="0" smtClean="0">
                  <a:solidFill>
                    <a:srgbClr val="30303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대기번호</a:t>
              </a:r>
              <a:endParaRPr lang="en-US" altLang="ko-KR" sz="1700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기다리지 말고</a:t>
              </a:r>
              <a:r>
                <a:rPr lang="en-US" altLang="ko-KR" sz="1300" dirty="0">
                  <a:solidFill>
                    <a:srgbClr val="A9A9A9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,</a:t>
              </a:r>
              <a:endParaRPr lang="en-US" altLang="ko-KR" sz="1300" dirty="0" smtClean="0">
                <a:solidFill>
                  <a:srgbClr val="A9A9A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  <a:p>
              <a:r>
                <a:rPr lang="ko-KR" altLang="en-US" sz="1300" dirty="0" err="1" smtClean="0">
                  <a:solidFill>
                    <a:srgbClr val="F2AA1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모바일</a:t>
              </a:r>
              <a:r>
                <a:rPr lang="ko-KR" altLang="en-US" sz="13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대기번호로</a:t>
              </a:r>
              <a:r>
                <a:rPr lang="en-US" altLang="ko-KR" sz="1400" dirty="0" smtClean="0">
                  <a:solidFill>
                    <a:srgbClr val="A9A9A9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</a:p>
          </p:txBody>
        </p:sp>
        <p:pic>
          <p:nvPicPr>
            <p:cNvPr id="60" name="Picture 4" descr="C:\Users\urim\Downloads\1476652897_smartphone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8087" y="3156281"/>
              <a:ext cx="973718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1"/>
          <p:cNvSpPr/>
          <p:nvPr/>
        </p:nvSpPr>
        <p:spPr>
          <a:xfrm>
            <a:off x="-35014" y="267494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29488" y="416446"/>
            <a:ext cx="1570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endParaRPr lang="ko-KR" altLang="en-US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47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xit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형 설명선 2"/>
          <p:cNvSpPr/>
          <p:nvPr/>
        </p:nvSpPr>
        <p:spPr>
          <a:xfrm>
            <a:off x="4211960" y="1733713"/>
            <a:ext cx="810667" cy="766029"/>
          </a:xfrm>
          <a:prstGeom prst="wedgeEllipseCallout">
            <a:avLst>
              <a:gd name="adj1" fmla="val -626"/>
              <a:gd name="adj2" fmla="val 78045"/>
            </a:avLst>
          </a:prstGeom>
          <a:solidFill>
            <a:srgbClr val="F2AA19">
              <a:alpha val="65098"/>
            </a:srgbClr>
          </a:solidFill>
          <a:ln w="28575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형 설명선 13"/>
          <p:cNvSpPr/>
          <p:nvPr/>
        </p:nvSpPr>
        <p:spPr>
          <a:xfrm rot="18767809">
            <a:off x="2350807" y="1838017"/>
            <a:ext cx="810667" cy="776867"/>
          </a:xfrm>
          <a:prstGeom prst="wedgeEllipseCallout">
            <a:avLst>
              <a:gd name="adj1" fmla="val 4958"/>
              <a:gd name="adj2" fmla="val 78045"/>
            </a:avLst>
          </a:prstGeom>
          <a:solidFill>
            <a:srgbClr val="FBE0AB">
              <a:alpha val="47843"/>
            </a:srgbClr>
          </a:solidFill>
          <a:ln w="28575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형 설명선 14"/>
          <p:cNvSpPr/>
          <p:nvPr/>
        </p:nvSpPr>
        <p:spPr>
          <a:xfrm rot="2297937">
            <a:off x="5870371" y="1864204"/>
            <a:ext cx="810667" cy="753432"/>
          </a:xfrm>
          <a:prstGeom prst="wedgeEllipseCallout">
            <a:avLst>
              <a:gd name="adj1" fmla="val 4958"/>
              <a:gd name="adj2" fmla="val 78045"/>
            </a:avLst>
          </a:prstGeom>
          <a:solidFill>
            <a:srgbClr val="FBE0AB">
              <a:alpha val="47843"/>
            </a:srgbClr>
          </a:solidFill>
          <a:ln w="28575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모서리가 둥근 직사각형 1"/>
          <p:cNvSpPr/>
          <p:nvPr/>
        </p:nvSpPr>
        <p:spPr>
          <a:xfrm>
            <a:off x="-35013" y="267494"/>
            <a:ext cx="2086734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1252" y="446690"/>
            <a:ext cx="16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점포 프로그램</a:t>
            </a:r>
            <a:endParaRPr lang="ko-KR" altLang="en-US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69181" y="1863486"/>
            <a:ext cx="1806905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대기자 관리</a:t>
            </a:r>
            <a:endParaRPr lang="en-US" altLang="ko-KR" sz="1700" dirty="0" smtClean="0">
              <a:solidFill>
                <a:srgbClr val="30303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300" dirty="0" err="1">
                <a:solidFill>
                  <a:srgbClr val="F2AA1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ko-KR" altLang="en-US" sz="1300" dirty="0">
                <a:solidFill>
                  <a:srgbClr val="F2AA1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대기자 관리와</a:t>
            </a:r>
            <a:r>
              <a:rPr lang="ko-KR" altLang="en-US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dirty="0" smtClean="0">
              <a:solidFill>
                <a:srgbClr val="A9A9A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F2AA1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오프라인</a:t>
            </a:r>
            <a:r>
              <a:rPr lang="ko-KR" altLang="en-US" sz="1300" dirty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</a:t>
            </a:r>
            <a:endParaRPr lang="en-US" altLang="ko-KR" sz="1300" dirty="0" smtClean="0">
              <a:solidFill>
                <a:srgbClr val="A9A9A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3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대기번호 발급까지</a:t>
            </a:r>
            <a:endParaRPr lang="en-US" altLang="ko-KR" sz="1400" dirty="0" smtClean="0">
              <a:solidFill>
                <a:srgbClr val="A9A9A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6733" y="687491"/>
            <a:ext cx="2587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예약자 관리</a:t>
            </a:r>
            <a:endParaRPr lang="en-US" altLang="ko-KR" sz="1700" dirty="0" smtClean="0">
              <a:solidFill>
                <a:srgbClr val="30303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rgbClr val="F2AA1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dirty="0" err="1" smtClean="0">
                <a:solidFill>
                  <a:srgbClr val="F2AA1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ko-KR" altLang="en-US" sz="13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 고객 리스트 관리와</a:t>
            </a:r>
            <a:endParaRPr lang="en-US" altLang="ko-KR" sz="1300" dirty="0" smtClean="0">
              <a:solidFill>
                <a:srgbClr val="A9A9A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300" dirty="0" smtClean="0">
                <a:solidFill>
                  <a:srgbClr val="F2AA1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오프라인</a:t>
            </a:r>
            <a:r>
              <a:rPr lang="ko-KR" altLang="en-US" sz="13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고객 예약등록을 한번에</a:t>
            </a:r>
            <a:endParaRPr lang="en-US" altLang="ko-KR" sz="1400" dirty="0" smtClean="0">
              <a:solidFill>
                <a:srgbClr val="A9A9A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268" y="1827570"/>
            <a:ext cx="1786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700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좌석 현황 관리</a:t>
            </a:r>
            <a:endParaRPr lang="en-US" altLang="ko-KR" sz="1700" dirty="0" smtClean="0">
              <a:solidFill>
                <a:srgbClr val="30303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3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POS </a:t>
            </a:r>
            <a:r>
              <a:rPr lang="ko-KR" altLang="en-US" sz="13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연동</a:t>
            </a:r>
            <a:r>
              <a:rPr lang="ko-KR" altLang="en-US" sz="16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600" dirty="0" smtClean="0">
              <a:solidFill>
                <a:srgbClr val="A9A9A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300" dirty="0" smtClean="0">
                <a:solidFill>
                  <a:srgbClr val="A9A9A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좌석 현황 관리</a:t>
            </a:r>
            <a:endParaRPr lang="en-US" altLang="ko-KR" sz="1300" dirty="0" smtClean="0">
              <a:solidFill>
                <a:srgbClr val="A9A9A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4" name="Picture 2" descr="C:\Users\urim\Downloads\1476527976_compos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82" y="1779662"/>
            <a:ext cx="670566" cy="67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493577" y="1923678"/>
            <a:ext cx="566255" cy="613262"/>
            <a:chOff x="4614684" y="1497727"/>
            <a:chExt cx="566255" cy="613262"/>
          </a:xfrm>
        </p:grpSpPr>
        <p:pic>
          <p:nvPicPr>
            <p:cNvPr id="13" name="Picture 2" descr="C:\Users\urim\Downloads\1476648400_house_chai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684" y="1586990"/>
              <a:ext cx="566255" cy="52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4716016" y="1497727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954451" y="1957727"/>
            <a:ext cx="670566" cy="670566"/>
            <a:chOff x="5954451" y="1957727"/>
            <a:chExt cx="670566" cy="670566"/>
          </a:xfrm>
        </p:grpSpPr>
        <p:pic>
          <p:nvPicPr>
            <p:cNvPr id="17" name="Picture 2" descr="C:\Users\urim\Downloads\1476527976_compos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451" y="1957727"/>
              <a:ext cx="670566" cy="670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6008935" y="1957727"/>
              <a:ext cx="286967" cy="286967"/>
              <a:chOff x="5323644" y="2321731"/>
              <a:chExt cx="505522" cy="50552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5323644" y="2321731"/>
                <a:ext cx="505522" cy="505522"/>
              </a:xfrm>
              <a:prstGeom prst="ellipse">
                <a:avLst/>
              </a:prstGeom>
              <a:solidFill>
                <a:srgbClr val="F7F7F7">
                  <a:alpha val="8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98" name="Picture 2" descr="C:\Users\urim\Downloads\1472575946_clock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6587" y="2388397"/>
                <a:ext cx="396998" cy="372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3203848" y="2931790"/>
            <a:ext cx="2934860" cy="2236213"/>
            <a:chOff x="3203848" y="2931790"/>
            <a:chExt cx="2934860" cy="2236213"/>
          </a:xfrm>
        </p:grpSpPr>
        <p:pic>
          <p:nvPicPr>
            <p:cNvPr id="22" name="Picture 3" descr="C:\Users\유림\Desktop\화면디자인\로그인할때 나오는 화면ㅈ 복사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32" b="36445"/>
            <a:stretch/>
          </p:blipFill>
          <p:spPr bwMode="auto">
            <a:xfrm>
              <a:off x="3213753" y="3030804"/>
              <a:ext cx="2870415" cy="1629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monitor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2931790"/>
              <a:ext cx="2934860" cy="2236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유림\Desktop\화면디자인\로그인할때 나오는 화면ㅈ 복사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3" t="11237" r="3337" b="42234"/>
            <a:stretch/>
          </p:blipFill>
          <p:spPr bwMode="auto">
            <a:xfrm>
              <a:off x="4045174" y="3205754"/>
              <a:ext cx="1282788" cy="1172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483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0" y="1597819"/>
            <a:ext cx="9144000" cy="183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endParaRPr lang="ko-KR" altLang="en-US" dirty="0">
              <a:solidFill>
                <a:srgbClr val="30303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47864" y="2067694"/>
            <a:ext cx="864096" cy="864096"/>
            <a:chOff x="2555776" y="2149436"/>
            <a:chExt cx="864096" cy="864096"/>
          </a:xfrm>
        </p:grpSpPr>
        <p:sp>
          <p:nvSpPr>
            <p:cNvPr id="4" name="타원 3"/>
            <p:cNvSpPr/>
            <p:nvPr/>
          </p:nvSpPr>
          <p:spPr>
            <a:xfrm>
              <a:off x="2555776" y="2149436"/>
              <a:ext cx="864096" cy="864096"/>
            </a:xfrm>
            <a:prstGeom prst="ellipse">
              <a:avLst/>
            </a:prstGeom>
            <a:solidFill>
              <a:srgbClr val="F2AA19"/>
            </a:solidFill>
            <a:ln w="57150">
              <a:solidFill>
                <a:srgbClr val="303030">
                  <a:alpha val="9411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1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55776" y="2293452"/>
              <a:ext cx="864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29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1"/>
          <p:cNvSpPr/>
          <p:nvPr/>
        </p:nvSpPr>
        <p:spPr>
          <a:xfrm>
            <a:off x="-35014" y="267494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9488" y="416446"/>
            <a:ext cx="1570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ERD</a:t>
            </a:r>
            <a:endParaRPr lang="ko-KR" altLang="en-US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67744" y="483518"/>
            <a:ext cx="6575989" cy="4320480"/>
            <a:chOff x="2123728" y="123478"/>
            <a:chExt cx="6840760" cy="4803239"/>
          </a:xfrm>
        </p:grpSpPr>
        <p:pic>
          <p:nvPicPr>
            <p:cNvPr id="5122" name="Picture 2" descr="C:\Users\urim\Desktop\KakaoTalk_20161018_18212648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23478"/>
              <a:ext cx="6840760" cy="4803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267744" y="4371950"/>
              <a:ext cx="504056" cy="504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41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1"/>
          <p:cNvSpPr/>
          <p:nvPr/>
        </p:nvSpPr>
        <p:spPr>
          <a:xfrm>
            <a:off x="-35014" y="267494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9488" y="416446"/>
            <a:ext cx="1570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구조</a:t>
            </a:r>
            <a:endParaRPr lang="ko-KR" altLang="en-US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Picture 2" descr="데이터베이스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530" y="2161755"/>
            <a:ext cx="913498" cy="8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033190" y="4214213"/>
            <a:ext cx="917380" cy="864075"/>
            <a:chOff x="4067944" y="4293096"/>
            <a:chExt cx="1521468" cy="1440160"/>
          </a:xfrm>
        </p:grpSpPr>
        <p:pic>
          <p:nvPicPr>
            <p:cNvPr id="9" name="Picture 4" descr="C:\Users\urim\Downloads\1473694162_flat-smartpho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4293096"/>
              <a:ext cx="1440160" cy="144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7" descr="C:\Users\urim\Downloads\1473694008_credit-car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484" y="4437113"/>
              <a:ext cx="903928" cy="903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7" descr="C:\Users\urim\Downloads\icon.php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8" b="20508"/>
          <a:stretch/>
        </p:blipFill>
        <p:spPr bwMode="auto">
          <a:xfrm>
            <a:off x="4583312" y="2125473"/>
            <a:ext cx="758481" cy="44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11560" y="1203599"/>
            <a:ext cx="6896194" cy="2735273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051704" y="1984876"/>
            <a:ext cx="1060764" cy="1035750"/>
            <a:chOff x="5300539" y="1524647"/>
            <a:chExt cx="954884" cy="952526"/>
          </a:xfrm>
        </p:grpSpPr>
        <p:pic>
          <p:nvPicPr>
            <p:cNvPr id="14" name="Picture 8" descr="C:\Users\urim\Downloads\1473694162_flat-smartpho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539" y="1524647"/>
              <a:ext cx="954884" cy="9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그룹 14"/>
            <p:cNvGrpSpPr/>
            <p:nvPr/>
          </p:nvGrpSpPr>
          <p:grpSpPr>
            <a:xfrm>
              <a:off x="5860354" y="2089962"/>
              <a:ext cx="340277" cy="339437"/>
              <a:chOff x="6156176" y="2125938"/>
              <a:chExt cx="340277" cy="339437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6156176" y="2125938"/>
                <a:ext cx="340277" cy="339437"/>
              </a:xfrm>
              <a:prstGeom prst="ellipse">
                <a:avLst/>
              </a:prstGeom>
              <a:solidFill>
                <a:srgbClr val="EBEBE5"/>
              </a:solidFill>
              <a:ln>
                <a:solidFill>
                  <a:srgbClr val="EBEB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서울남산체 B" panose="02020603020101020101" pitchFamily="18" charset="-127"/>
                  <a:ea typeface="서울남산체 B" panose="02020603020101020101" pitchFamily="18" charset="-127"/>
                </a:endParaRPr>
              </a:p>
            </p:txBody>
          </p:sp>
          <p:pic>
            <p:nvPicPr>
              <p:cNvPr id="17" name="Picture 16" descr="C:\Users\urim\Downloads\1473695359_android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0631" y="2173043"/>
                <a:ext cx="256991" cy="25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8" name="TextBox 17"/>
          <p:cNvSpPr txBox="1"/>
          <p:nvPr/>
        </p:nvSpPr>
        <p:spPr>
          <a:xfrm>
            <a:off x="6172173" y="3128167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자리콕</a:t>
            </a:r>
            <a:r>
              <a:rPr lang="ko-KR" altLang="en-US" sz="1100" dirty="0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 </a:t>
            </a:r>
            <a:r>
              <a:rPr lang="en-US" altLang="ko-KR" sz="1100" dirty="0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App</a:t>
            </a:r>
            <a:endParaRPr lang="ko-KR" altLang="en-US" sz="1100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013610" y="1864873"/>
            <a:ext cx="558166" cy="770165"/>
            <a:chOff x="7735217" y="1127091"/>
            <a:chExt cx="558166" cy="770165"/>
          </a:xfrm>
        </p:grpSpPr>
        <p:pic>
          <p:nvPicPr>
            <p:cNvPr id="20" name="Picture 13" descr="C:\Users\urim\Downloads\kakaotalk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2" y="1127091"/>
              <a:ext cx="453570" cy="45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7735217" y="1635646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서울남산체 B" panose="02020603020101020101" pitchFamily="18" charset="-127"/>
                  <a:ea typeface="서울남산체 B" panose="02020603020101020101" pitchFamily="18" charset="-127"/>
                </a:rPr>
                <a:t>로그</a:t>
              </a:r>
              <a:r>
                <a:rPr lang="ko-KR" altLang="en-US" sz="1100" dirty="0">
                  <a:latin typeface="서울남산체 B" panose="02020603020101020101" pitchFamily="18" charset="-127"/>
                  <a:ea typeface="서울남산체 B" panose="02020603020101020101" pitchFamily="18" charset="-127"/>
                </a:rPr>
                <a:t>인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937920" y="2869257"/>
            <a:ext cx="684803" cy="779430"/>
            <a:chOff x="7639501" y="2125938"/>
            <a:chExt cx="684803" cy="779430"/>
          </a:xfrm>
        </p:grpSpPr>
        <p:pic>
          <p:nvPicPr>
            <p:cNvPr id="23" name="Picture 15" descr="C:\Users\urim\Downloads\ogimage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8" t="32544" r="30219" b="32395"/>
            <a:stretch/>
          </p:blipFill>
          <p:spPr bwMode="auto">
            <a:xfrm>
              <a:off x="7714828" y="2125938"/>
              <a:ext cx="582908" cy="517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639501" y="2643758"/>
              <a:ext cx="6848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서울남산체 B" panose="02020603020101020101" pitchFamily="18" charset="-127"/>
                  <a:ea typeface="서울남산체 B" panose="02020603020101020101" pitchFamily="18" charset="-127"/>
                </a:rPr>
                <a:t>다음지도</a:t>
              </a:r>
              <a:endParaRPr lang="ko-KR" altLang="en-US" sz="1100" dirty="0">
                <a:latin typeface="서울남산체 B" panose="02020603020101020101" pitchFamily="18" charset="-127"/>
                <a:ea typeface="서울남산체 B" panose="0202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63665" y="2095055"/>
            <a:ext cx="1060063" cy="908743"/>
            <a:chOff x="971600" y="1399136"/>
            <a:chExt cx="1060063" cy="908743"/>
          </a:xfrm>
        </p:grpSpPr>
        <p:pic>
          <p:nvPicPr>
            <p:cNvPr id="26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399136"/>
              <a:ext cx="1060063" cy="908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8" descr="C:\Users\urim\Downloads\Eclipse-luna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496123"/>
              <a:ext cx="360040" cy="466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9" descr="C:\Users\urim\Downloads\mysql_128_px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93" y="2666686"/>
            <a:ext cx="403056" cy="40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C:\Users\urim\Downloads\SQLite-Logo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43" y="1864984"/>
            <a:ext cx="625777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C:\Users\urim\Downloads\bw-json-data-stor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35" y="3119565"/>
            <a:ext cx="650234" cy="6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043608" y="3158847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점포 프로그램</a:t>
            </a:r>
            <a:endParaRPr lang="ko-KR" altLang="en-US" sz="1200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5576" y="1703155"/>
            <a:ext cx="1536315" cy="167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03800" y="1635646"/>
            <a:ext cx="1536315" cy="20689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87624" y="1471885"/>
            <a:ext cx="81304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점포주인</a:t>
            </a:r>
            <a:endParaRPr lang="ko-KR" altLang="en-US" sz="1400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67284" y="1184434"/>
            <a:ext cx="119295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Open source</a:t>
            </a:r>
          </a:p>
          <a:p>
            <a:pPr algn="ctr"/>
            <a:r>
              <a:rPr lang="en-US" altLang="ko-KR" sz="1400" dirty="0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API</a:t>
            </a:r>
            <a:endParaRPr lang="ko-KR" altLang="en-US" sz="1400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3992143" y="2355726"/>
            <a:ext cx="413546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5383483" y="2355726"/>
            <a:ext cx="31835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992143" y="2499742"/>
            <a:ext cx="41354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5341793" y="3218862"/>
            <a:ext cx="360040" cy="191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981752" y="2643758"/>
            <a:ext cx="1" cy="3600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3419872" y="3457725"/>
            <a:ext cx="2407" cy="626193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/>
          <p:nvPr/>
        </p:nvCxnSpPr>
        <p:spPr>
          <a:xfrm rot="10800000" flipV="1">
            <a:off x="4100910" y="3780741"/>
            <a:ext cx="2427530" cy="937066"/>
          </a:xfrm>
          <a:prstGeom prst="bentConnector3">
            <a:avLst>
              <a:gd name="adj1" fmla="val 162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369715" y="2564887"/>
            <a:ext cx="465198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233766" y="3084438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DB</a:t>
            </a:r>
            <a:endParaRPr lang="ko-KR" altLang="en-US" sz="1200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91891" y="4507750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모바일</a:t>
            </a:r>
            <a:r>
              <a:rPr lang="ko-KR" altLang="en-US" sz="1200" dirty="0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 결제</a:t>
            </a:r>
            <a:endParaRPr lang="ko-KR" altLang="en-US" sz="1200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08516" y="999768"/>
            <a:ext cx="3259628" cy="338554"/>
          </a:xfrm>
          <a:prstGeom prst="rect">
            <a:avLst/>
          </a:prstGeom>
          <a:solidFill>
            <a:srgbClr val="F5F5F1"/>
          </a:solidFill>
          <a:ln w="12700">
            <a:solidFill>
              <a:srgbClr val="EBEBE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실시간 자리확인 및 예약 시스템</a:t>
            </a:r>
            <a:endParaRPr lang="ko-KR" altLang="en-US" sz="1600" b="1" dirty="0"/>
          </a:p>
        </p:txBody>
      </p:sp>
      <p:sp>
        <p:nvSpPr>
          <p:cNvPr id="47" name="직사각형 46"/>
          <p:cNvSpPr/>
          <p:nvPr/>
        </p:nvSpPr>
        <p:spPr>
          <a:xfrm>
            <a:off x="5760282" y="1654968"/>
            <a:ext cx="1536315" cy="206891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84010" y="1491630"/>
            <a:ext cx="66425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사용자</a:t>
            </a:r>
            <a:endParaRPr lang="ko-KR" altLang="en-US" sz="1400" dirty="0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2401743" y="2355726"/>
            <a:ext cx="413546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2401743" y="2499742"/>
            <a:ext cx="41354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23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0" y="1597819"/>
            <a:ext cx="9144000" cy="183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ko-KR" altLang="en-US" dirty="0">
              <a:solidFill>
                <a:srgbClr val="30303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47864" y="2067694"/>
            <a:ext cx="864096" cy="864096"/>
            <a:chOff x="2555776" y="2149436"/>
            <a:chExt cx="864096" cy="864096"/>
          </a:xfrm>
        </p:grpSpPr>
        <p:sp>
          <p:nvSpPr>
            <p:cNvPr id="4" name="타원 3"/>
            <p:cNvSpPr/>
            <p:nvPr/>
          </p:nvSpPr>
          <p:spPr>
            <a:xfrm>
              <a:off x="2555776" y="2149436"/>
              <a:ext cx="864096" cy="864096"/>
            </a:xfrm>
            <a:prstGeom prst="ellipse">
              <a:avLst/>
            </a:prstGeom>
            <a:solidFill>
              <a:srgbClr val="F2AA19"/>
            </a:solidFill>
            <a:ln w="57150">
              <a:solidFill>
                <a:srgbClr val="303030">
                  <a:alpha val="9411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1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55776" y="2293452"/>
              <a:ext cx="864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66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"/>
          <p:cNvSpPr/>
          <p:nvPr/>
        </p:nvSpPr>
        <p:spPr>
          <a:xfrm>
            <a:off x="-35014" y="267494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488" y="416446"/>
            <a:ext cx="157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점포 프로그램</a:t>
            </a:r>
            <a:endParaRPr lang="ko-KR" altLang="en-US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57601" y="1648936"/>
            <a:ext cx="4644308" cy="3508110"/>
            <a:chOff x="1763688" y="1092382"/>
            <a:chExt cx="5578484" cy="4071656"/>
          </a:xfrm>
        </p:grpSpPr>
        <p:pic>
          <p:nvPicPr>
            <p:cNvPr id="17" name="Picture 11" descr="C:\Users\urim\Documents\카카오톡 받은 파일\KakaoTalk_20161019_2032259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395" y="1229645"/>
              <a:ext cx="5123069" cy="288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9" descr="monitor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092382"/>
              <a:ext cx="5578484" cy="4071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3923928" y="68642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좌석 보기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7105" y="1081068"/>
            <a:ext cx="2781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좌석 사용 여부를 변경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80478" y="2157808"/>
            <a:ext cx="498293" cy="218825"/>
          </a:xfrm>
          <a:prstGeom prst="rect">
            <a:avLst/>
          </a:prstGeom>
          <a:noFill/>
          <a:ln w="19050">
            <a:solidFill>
              <a:srgbClr val="F9A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74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"/>
          <p:cNvSpPr/>
          <p:nvPr/>
        </p:nvSpPr>
        <p:spPr>
          <a:xfrm>
            <a:off x="-35014" y="267494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488" y="416446"/>
            <a:ext cx="157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점포 프로그램</a:t>
            </a:r>
            <a:endParaRPr lang="ko-KR" altLang="en-US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3960" y="690489"/>
            <a:ext cx="2811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리스트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1090121"/>
            <a:ext cx="2712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일반적인 예약을 한 고객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58691" y="1655928"/>
            <a:ext cx="4644308" cy="3508110"/>
            <a:chOff x="4067944" y="1630172"/>
            <a:chExt cx="4644308" cy="3508110"/>
          </a:xfrm>
        </p:grpSpPr>
        <p:pic>
          <p:nvPicPr>
            <p:cNvPr id="8" name="Picture 12" descr="C:\Users\urim\Documents\카카오톡 받은 파일\KakaoTalk_20161019_20322543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915" y="1803823"/>
              <a:ext cx="4239419" cy="242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9" descr="monitor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1630172"/>
              <a:ext cx="4644308" cy="3508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2500166" y="2508795"/>
            <a:ext cx="498293" cy="218825"/>
          </a:xfrm>
          <a:prstGeom prst="rect">
            <a:avLst/>
          </a:prstGeom>
          <a:noFill/>
          <a:ln w="19050">
            <a:solidFill>
              <a:srgbClr val="F9A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016957" y="2499837"/>
            <a:ext cx="1394700" cy="1338821"/>
            <a:chOff x="7016957" y="2499837"/>
            <a:chExt cx="1394700" cy="1338821"/>
          </a:xfrm>
        </p:grpSpPr>
        <p:sp>
          <p:nvSpPr>
            <p:cNvPr id="12" name="타원형 설명선 11"/>
            <p:cNvSpPr/>
            <p:nvPr/>
          </p:nvSpPr>
          <p:spPr>
            <a:xfrm rot="2297937">
              <a:off x="7016957" y="2499837"/>
              <a:ext cx="1394700" cy="1338821"/>
            </a:xfrm>
            <a:prstGeom prst="wedgeEllipseCallout">
              <a:avLst>
                <a:gd name="adj1" fmla="val 4958"/>
                <a:gd name="adj2" fmla="val 78045"/>
              </a:avLst>
            </a:prstGeom>
            <a:solidFill>
              <a:srgbClr val="FBE0AB">
                <a:alpha val="47843"/>
              </a:srgbClr>
            </a:solidFill>
            <a:ln w="28575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88278" y="2793714"/>
              <a:ext cx="13019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오프라인 </a:t>
              </a:r>
              <a:endParaRPr lang="en-US" altLang="ko-KR" sz="1600" dirty="0" smtClean="0">
                <a:solidFill>
                  <a:srgbClr val="F8994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고객을</a:t>
              </a:r>
              <a:r>
                <a:rPr lang="en-US" altLang="ko-KR" sz="1600" dirty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위한 </a:t>
              </a:r>
              <a:endParaRPr lang="en-US" altLang="ko-KR" sz="1600" dirty="0" smtClean="0">
                <a:solidFill>
                  <a:srgbClr val="F8994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등록기능</a:t>
              </a:r>
              <a:endParaRPr lang="ko-KR" altLang="en-US" sz="1600" dirty="0">
                <a:solidFill>
                  <a:srgbClr val="F8994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0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" descr="C:\Users\urim\Documents\카카오톡 받은 파일\KakaoTalk_20161019_2032251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98" y="1815458"/>
            <a:ext cx="4266000" cy="239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1"/>
          <p:cNvSpPr/>
          <p:nvPr/>
        </p:nvSpPr>
        <p:spPr>
          <a:xfrm>
            <a:off x="-35014" y="267494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488" y="416446"/>
            <a:ext cx="157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점포 프로그램</a:t>
            </a:r>
            <a:endParaRPr lang="ko-KR" altLang="en-US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Picture 9" descr="monito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691" y="1648278"/>
            <a:ext cx="4644308" cy="35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63960" y="688375"/>
            <a:ext cx="2811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리스트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좌석 예약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8012" y="1081068"/>
            <a:ext cx="3520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좌석을 선택해 예약 한 고객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 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82933" y="2211710"/>
            <a:ext cx="396113" cy="714497"/>
          </a:xfrm>
          <a:prstGeom prst="rect">
            <a:avLst/>
          </a:prstGeom>
          <a:noFill/>
          <a:ln w="19050">
            <a:solidFill>
              <a:srgbClr val="F9A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09219" y="2761031"/>
            <a:ext cx="498293" cy="218825"/>
          </a:xfrm>
          <a:prstGeom prst="rect">
            <a:avLst/>
          </a:prstGeom>
          <a:noFill/>
          <a:ln w="19050">
            <a:solidFill>
              <a:srgbClr val="F9A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4892932" cy="5164038"/>
          </a:xfrm>
          <a:prstGeom prst="rect">
            <a:avLst/>
          </a:prstGeom>
          <a:solidFill>
            <a:srgbClr val="303030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rgbClr val="FFC000"/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2211710"/>
            <a:ext cx="317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u="sng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000" u="sng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699542"/>
            <a:ext cx="403244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kern="1300" spc="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요</a:t>
            </a:r>
            <a:endParaRPr lang="en-US" altLang="ko-KR" sz="2000" kern="1300" spc="1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600" kern="1300" spc="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배경 </a:t>
            </a:r>
            <a:r>
              <a:rPr lang="en-US" altLang="ko-KR" sz="1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 </a:t>
            </a:r>
            <a:r>
              <a:rPr lang="en-US" altLang="ko-KR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</a:t>
            </a:r>
            <a:r>
              <a:rPr lang="en-US" altLang="ko-KR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r"/>
            <a:endParaRPr lang="en-US" altLang="ko-KR" sz="24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000" kern="1300" spc="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 능</a:t>
            </a:r>
            <a:endParaRPr lang="en-US" altLang="ko-KR" sz="2000" kern="1300" spc="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</a:t>
            </a:r>
            <a:r>
              <a:rPr lang="ko-KR" altLang="en-US" sz="1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 및 </a:t>
            </a:r>
            <a:r>
              <a:rPr lang="ko-KR" altLang="en-US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흐름</a:t>
            </a:r>
            <a:r>
              <a:rPr lang="en-US" altLang="ko-KR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기능</a:t>
            </a:r>
            <a:r>
              <a:rPr lang="en-US" altLang="ko-KR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기대효과</a:t>
            </a:r>
            <a:endParaRPr lang="en-US" altLang="ko-KR" sz="13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endParaRPr lang="en-US" altLang="ko-KR" sz="2400" kern="1300" spc="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endParaRPr lang="en-US" altLang="ko-KR" sz="1200" kern="1300" spc="1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000" kern="1300" spc="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계</a:t>
            </a:r>
            <a:endParaRPr lang="en-US" altLang="ko-KR" sz="2000" kern="1300" spc="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시스템구조도</a:t>
            </a:r>
            <a:r>
              <a:rPr lang="en-US" altLang="ko-KR" sz="13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, ER-Diagram </a:t>
            </a:r>
          </a:p>
          <a:p>
            <a:pPr algn="r"/>
            <a:endParaRPr lang="en-US" altLang="ko-KR" sz="2400" kern="1300" spc="1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endParaRPr lang="en-US" altLang="ko-KR" sz="1200" kern="1300" spc="1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2000" kern="1300" spc="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 현</a:t>
            </a:r>
            <a:endParaRPr lang="en-US" altLang="ko-KR" sz="2000" kern="1300" spc="1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1300" kern="1300" spc="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주요 실행 화면</a:t>
            </a:r>
            <a:r>
              <a:rPr lang="en-US" altLang="ko-KR" sz="1300" kern="1300" spc="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300" kern="1300" spc="1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시현</a:t>
            </a:r>
            <a:endParaRPr lang="en-US" altLang="ko-KR" sz="1300" kern="1300" spc="10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AutoShape 2" descr="restaurant reservation에 대한 이미지 검색결과"/>
          <p:cNvSpPr>
            <a:spLocks noChangeAspect="1" noChangeArrowheads="1"/>
          </p:cNvSpPr>
          <p:nvPr/>
        </p:nvSpPr>
        <p:spPr bwMode="auto">
          <a:xfrm>
            <a:off x="304909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0933" y="2926971"/>
            <a:ext cx="4572000" cy="4569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636626" y="699542"/>
            <a:ext cx="504000" cy="504000"/>
            <a:chOff x="4780642" y="699542"/>
            <a:chExt cx="504000" cy="504000"/>
          </a:xfrm>
        </p:grpSpPr>
        <p:sp>
          <p:nvSpPr>
            <p:cNvPr id="4" name="타원 3"/>
            <p:cNvSpPr/>
            <p:nvPr/>
          </p:nvSpPr>
          <p:spPr>
            <a:xfrm>
              <a:off x="4780642" y="699542"/>
              <a:ext cx="504000" cy="504000"/>
            </a:xfrm>
            <a:prstGeom prst="ellipse">
              <a:avLst/>
            </a:prstGeom>
            <a:solidFill>
              <a:srgbClr val="F2AA19"/>
            </a:solidFill>
            <a:ln w="57150">
              <a:solidFill>
                <a:srgbClr val="303030">
                  <a:alpha val="9411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1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33934" y="793036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</a:t>
              </a:r>
              <a:endParaRPr lang="ko-KR" altLang="en-US" sz="16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636626" y="1851726"/>
            <a:ext cx="504000" cy="504000"/>
            <a:chOff x="4780642" y="1779662"/>
            <a:chExt cx="504000" cy="504000"/>
          </a:xfrm>
        </p:grpSpPr>
        <p:sp>
          <p:nvSpPr>
            <p:cNvPr id="8" name="타원 7"/>
            <p:cNvSpPr/>
            <p:nvPr/>
          </p:nvSpPr>
          <p:spPr>
            <a:xfrm>
              <a:off x="4780642" y="1779662"/>
              <a:ext cx="504000" cy="504000"/>
            </a:xfrm>
            <a:prstGeom prst="ellipse">
              <a:avLst/>
            </a:prstGeom>
            <a:solidFill>
              <a:srgbClr val="F2AA19"/>
            </a:solidFill>
            <a:ln w="57150">
              <a:solidFill>
                <a:srgbClr val="303030">
                  <a:alpha val="9411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1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80642" y="1873156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</a:t>
              </a:r>
              <a:endParaRPr lang="ko-KR" altLang="en-US" sz="16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636626" y="2859782"/>
            <a:ext cx="511438" cy="504000"/>
            <a:chOff x="4780642" y="2859782"/>
            <a:chExt cx="511438" cy="504000"/>
          </a:xfrm>
        </p:grpSpPr>
        <p:sp>
          <p:nvSpPr>
            <p:cNvPr id="9" name="타원 8"/>
            <p:cNvSpPr/>
            <p:nvPr/>
          </p:nvSpPr>
          <p:spPr>
            <a:xfrm>
              <a:off x="4780642" y="2859782"/>
              <a:ext cx="504000" cy="504000"/>
            </a:xfrm>
            <a:prstGeom prst="ellipse">
              <a:avLst/>
            </a:prstGeom>
            <a:solidFill>
              <a:srgbClr val="F2AA19"/>
            </a:solidFill>
            <a:ln w="57150">
              <a:solidFill>
                <a:srgbClr val="303030">
                  <a:alpha val="9411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1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88080" y="2953276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</a:t>
              </a:r>
              <a:endParaRPr lang="ko-KR" altLang="en-US" sz="16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636626" y="3939902"/>
            <a:ext cx="511438" cy="504000"/>
            <a:chOff x="4780642" y="4011966"/>
            <a:chExt cx="511438" cy="504000"/>
          </a:xfrm>
        </p:grpSpPr>
        <p:sp>
          <p:nvSpPr>
            <p:cNvPr id="10" name="타원 9"/>
            <p:cNvSpPr/>
            <p:nvPr/>
          </p:nvSpPr>
          <p:spPr>
            <a:xfrm>
              <a:off x="4780642" y="4011966"/>
              <a:ext cx="504000" cy="504000"/>
            </a:xfrm>
            <a:prstGeom prst="ellipse">
              <a:avLst/>
            </a:prstGeom>
            <a:solidFill>
              <a:srgbClr val="F2AA19"/>
            </a:solidFill>
            <a:ln w="57150">
              <a:solidFill>
                <a:srgbClr val="303030">
                  <a:alpha val="9411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7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88080" y="4105404"/>
              <a:ext cx="50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04</a:t>
              </a:r>
              <a:endParaRPr lang="ko-KR" altLang="en-US" sz="16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05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"/>
          <p:cNvSpPr/>
          <p:nvPr/>
        </p:nvSpPr>
        <p:spPr>
          <a:xfrm>
            <a:off x="-35014" y="267494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488" y="416446"/>
            <a:ext cx="157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점포 프로그램</a:t>
            </a:r>
            <a:endParaRPr lang="ko-KR" altLang="en-US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07904" y="686428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대기번호 관리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6649" y="1081068"/>
            <a:ext cx="348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모바일로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대기번호 발급받은 고객 </a:t>
            </a: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82060" y="3063952"/>
            <a:ext cx="498293" cy="218825"/>
          </a:xfrm>
          <a:prstGeom prst="rect">
            <a:avLst/>
          </a:prstGeom>
          <a:noFill/>
          <a:ln w="19050">
            <a:solidFill>
              <a:srgbClr val="F9A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016957" y="2499837"/>
            <a:ext cx="1394700" cy="1338821"/>
            <a:chOff x="7016957" y="2499837"/>
            <a:chExt cx="1394700" cy="1338821"/>
          </a:xfrm>
        </p:grpSpPr>
        <p:sp>
          <p:nvSpPr>
            <p:cNvPr id="13" name="타원형 설명선 12"/>
            <p:cNvSpPr/>
            <p:nvPr/>
          </p:nvSpPr>
          <p:spPr>
            <a:xfrm rot="2297937">
              <a:off x="7016957" y="2499837"/>
              <a:ext cx="1394700" cy="1338821"/>
            </a:xfrm>
            <a:prstGeom prst="wedgeEllipseCallout">
              <a:avLst>
                <a:gd name="adj1" fmla="val 4958"/>
                <a:gd name="adj2" fmla="val 78045"/>
              </a:avLst>
            </a:prstGeom>
            <a:solidFill>
              <a:srgbClr val="FBE0AB">
                <a:alpha val="47843"/>
              </a:srgbClr>
            </a:solidFill>
            <a:ln w="28575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88278" y="2793714"/>
              <a:ext cx="13019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오프라인 </a:t>
              </a:r>
              <a:endParaRPr lang="en-US" altLang="ko-KR" sz="1600" dirty="0" smtClean="0">
                <a:solidFill>
                  <a:srgbClr val="F8994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고객을</a:t>
              </a:r>
              <a:r>
                <a:rPr lang="en-US" altLang="ko-KR" sz="1600" dirty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위한 </a:t>
              </a:r>
              <a:endParaRPr lang="en-US" altLang="ko-KR" sz="1600" dirty="0" smtClean="0">
                <a:solidFill>
                  <a:srgbClr val="F8994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등록기능</a:t>
              </a:r>
              <a:endParaRPr lang="ko-KR" altLang="en-US" sz="1600" dirty="0">
                <a:solidFill>
                  <a:srgbClr val="F8994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258691" y="1648697"/>
            <a:ext cx="4644308" cy="3508110"/>
            <a:chOff x="4716016" y="1666803"/>
            <a:chExt cx="4644308" cy="3508110"/>
          </a:xfrm>
        </p:grpSpPr>
        <p:pic>
          <p:nvPicPr>
            <p:cNvPr id="2050" name="Picture 2" descr="C:\Users\urim\Desktop\KakaoTalk_20161019_20322479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614" y="1858590"/>
              <a:ext cx="4266000" cy="239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9" descr="monitor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1666803"/>
              <a:ext cx="4644308" cy="3508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2473007" y="3067169"/>
            <a:ext cx="498293" cy="218825"/>
          </a:xfrm>
          <a:prstGeom prst="rect">
            <a:avLst/>
          </a:prstGeom>
          <a:noFill/>
          <a:ln w="19050">
            <a:solidFill>
              <a:srgbClr val="F9A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09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"/>
          <p:cNvSpPr/>
          <p:nvPr/>
        </p:nvSpPr>
        <p:spPr>
          <a:xfrm>
            <a:off x="-35014" y="267494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488" y="416446"/>
            <a:ext cx="157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점포 프로그램</a:t>
            </a:r>
            <a:endParaRPr lang="ko-KR" altLang="en-US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241001" y="1655928"/>
            <a:ext cx="4644308" cy="3508110"/>
            <a:chOff x="2231948" y="1655928"/>
            <a:chExt cx="4644308" cy="3508110"/>
          </a:xfrm>
        </p:grpSpPr>
        <p:pic>
          <p:nvPicPr>
            <p:cNvPr id="3074" name="Picture 2" descr="C:\Users\urim\Documents\카카오톡 받은 파일\KakaoTalk_20161019_20322457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7702" y="1831656"/>
              <a:ext cx="4266000" cy="239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9" descr="monitor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1948" y="1655928"/>
              <a:ext cx="4644308" cy="3508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4190002" y="68642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 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6530" y="1081068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점포주인의 편의대로 프로그램을 설정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82060" y="3342931"/>
            <a:ext cx="498293" cy="218825"/>
          </a:xfrm>
          <a:prstGeom prst="rect">
            <a:avLst/>
          </a:prstGeom>
          <a:noFill/>
          <a:ln w="19050">
            <a:solidFill>
              <a:srgbClr val="F9A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016957" y="2499837"/>
            <a:ext cx="1394700" cy="1338821"/>
            <a:chOff x="7016957" y="2499837"/>
            <a:chExt cx="1394700" cy="1338821"/>
          </a:xfrm>
        </p:grpSpPr>
        <p:sp>
          <p:nvSpPr>
            <p:cNvPr id="12" name="타원형 설명선 11"/>
            <p:cNvSpPr/>
            <p:nvPr/>
          </p:nvSpPr>
          <p:spPr>
            <a:xfrm rot="2297937">
              <a:off x="7016957" y="2499837"/>
              <a:ext cx="1394700" cy="1338821"/>
            </a:xfrm>
            <a:prstGeom prst="wedgeEllipseCallout">
              <a:avLst>
                <a:gd name="adj1" fmla="val 4958"/>
                <a:gd name="adj2" fmla="val 78045"/>
              </a:avLst>
            </a:prstGeom>
            <a:solidFill>
              <a:srgbClr val="FBE0AB">
                <a:alpha val="47843"/>
              </a:srgbClr>
            </a:solidFill>
            <a:ln w="28575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92280" y="2748865"/>
              <a:ext cx="12362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버튼으로</a:t>
              </a:r>
              <a:endParaRPr lang="en-US" altLang="ko-KR" sz="1600" dirty="0" smtClean="0">
                <a:solidFill>
                  <a:srgbClr val="F8994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좌석마다</a:t>
              </a:r>
              <a:endParaRPr lang="en-US" altLang="ko-KR" sz="1600" dirty="0" smtClean="0">
                <a:solidFill>
                  <a:srgbClr val="F8994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F8994A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속성을 지정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570815" y="3994220"/>
            <a:ext cx="2585361" cy="218824"/>
          </a:xfrm>
          <a:prstGeom prst="rect">
            <a:avLst/>
          </a:prstGeom>
          <a:noFill/>
          <a:ln w="19050">
            <a:solidFill>
              <a:srgbClr val="F9A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6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859484" y="1523904"/>
            <a:ext cx="1646451" cy="3352102"/>
            <a:chOff x="6699380" y="1017036"/>
            <a:chExt cx="1754155" cy="3545633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6079" r="12127" b="6128"/>
            <a:stretch/>
          </p:blipFill>
          <p:spPr bwMode="auto">
            <a:xfrm>
              <a:off x="6699380" y="1017036"/>
              <a:ext cx="1754155" cy="35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6768424" y="1347614"/>
              <a:ext cx="1620000" cy="288428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모서리가 둥근 직사각형 1"/>
          <p:cNvSpPr/>
          <p:nvPr/>
        </p:nvSpPr>
        <p:spPr>
          <a:xfrm>
            <a:off x="-35014" y="248330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9488" y="397282"/>
            <a:ext cx="1570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endParaRPr lang="ko-KR" altLang="en-US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1520" y="1259092"/>
            <a:ext cx="8640960" cy="0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87624" y="1099688"/>
            <a:ext cx="1011689" cy="30777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25909" y="987574"/>
            <a:ext cx="1646451" cy="3899368"/>
            <a:chOff x="6625909" y="987574"/>
            <a:chExt cx="1646451" cy="3899368"/>
          </a:xfrm>
        </p:grpSpPr>
        <p:grpSp>
          <p:nvGrpSpPr>
            <p:cNvPr id="37" name="그룹 36"/>
            <p:cNvGrpSpPr/>
            <p:nvPr/>
          </p:nvGrpSpPr>
          <p:grpSpPr>
            <a:xfrm>
              <a:off x="6625909" y="1534840"/>
              <a:ext cx="1646451" cy="3352102"/>
              <a:chOff x="6699380" y="1017036"/>
              <a:chExt cx="1754155" cy="3545633"/>
            </a:xfrm>
          </p:grpSpPr>
          <p:pic>
            <p:nvPicPr>
              <p:cNvPr id="38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14" t="6079" r="12127" b="6128"/>
              <a:stretch/>
            </p:blipFill>
            <p:spPr bwMode="auto">
              <a:xfrm>
                <a:off x="6699380" y="1017036"/>
                <a:ext cx="1754155" cy="3545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6768424" y="1347614"/>
                <a:ext cx="1620000" cy="2884285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948264" y="987574"/>
              <a:ext cx="1008112" cy="507831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좌석 현황</a:t>
              </a:r>
              <a:endParaRPr lang="en-US" altLang="ko-KR" sz="13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35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보</a:t>
              </a:r>
              <a:r>
                <a:rPr lang="ko-KR" altLang="en-US" sz="135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</a:t>
              </a:r>
            </a:p>
          </p:txBody>
        </p:sp>
        <p:pic>
          <p:nvPicPr>
            <p:cNvPr id="2054" name="Picture 6" descr="C:\Users\urim\Documents\카카오톡 받은 파일\KakaoTalk_20161020_12341384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967" y="1835513"/>
              <a:ext cx="1547100" cy="275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5" name="Picture 7" descr="C:\Users\urim\Documents\카카오톡 받은 파일\KakaoTalk_20161020_12593463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4" y="1813997"/>
            <a:ext cx="1547100" cy="27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746613" y="987574"/>
            <a:ext cx="1646451" cy="3888432"/>
            <a:chOff x="3746613" y="987574"/>
            <a:chExt cx="1646451" cy="3888432"/>
          </a:xfrm>
        </p:grpSpPr>
        <p:sp>
          <p:nvSpPr>
            <p:cNvPr id="29" name="TextBox 28"/>
            <p:cNvSpPr txBox="1"/>
            <p:nvPr/>
          </p:nvSpPr>
          <p:spPr>
            <a:xfrm>
              <a:off x="4067944" y="987574"/>
              <a:ext cx="1008112" cy="507831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점포 정보보기</a:t>
              </a:r>
              <a:endPara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3746613" y="1523904"/>
              <a:ext cx="1646451" cy="3352102"/>
              <a:chOff x="3746613" y="1523904"/>
              <a:chExt cx="1646451" cy="3352102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3746613" y="1523904"/>
                <a:ext cx="1646451" cy="3352102"/>
                <a:chOff x="6699380" y="1017036"/>
                <a:chExt cx="1754155" cy="3545633"/>
              </a:xfrm>
            </p:grpSpPr>
            <p:pic>
              <p:nvPicPr>
                <p:cNvPr id="35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14" t="6079" r="12127" b="6128"/>
                <a:stretch/>
              </p:blipFill>
              <p:spPr bwMode="auto">
                <a:xfrm>
                  <a:off x="6699380" y="1017036"/>
                  <a:ext cx="1754155" cy="35456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6" name="직사각형 35"/>
                <p:cNvSpPr/>
                <p:nvPr/>
              </p:nvSpPr>
              <p:spPr>
                <a:xfrm>
                  <a:off x="6768424" y="1347614"/>
                  <a:ext cx="1620000" cy="2884285"/>
                </a:xfrm>
                <a:prstGeom prst="rect">
                  <a:avLst/>
                </a:prstGeom>
                <a:solidFill>
                  <a:srgbClr val="F7F7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2056" name="Picture 8" descr="C:\Users\urim\Documents\카카오톡 받은 파일\KakaoTalk_20161020_13015430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6288" y="1835513"/>
                <a:ext cx="1547100" cy="275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1" name="타원형 설명선 40"/>
          <p:cNvSpPr/>
          <p:nvPr/>
        </p:nvSpPr>
        <p:spPr>
          <a:xfrm rot="2860576">
            <a:off x="2580999" y="2097034"/>
            <a:ext cx="507667" cy="487327"/>
          </a:xfrm>
          <a:prstGeom prst="wedgeEllipseCallout">
            <a:avLst>
              <a:gd name="adj1" fmla="val 4958"/>
              <a:gd name="adj2" fmla="val 78045"/>
            </a:avLst>
          </a:prstGeom>
          <a:solidFill>
            <a:srgbClr val="FBE0AB">
              <a:alpha val="47843"/>
            </a:srgbClr>
          </a:solidFill>
          <a:ln w="28575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609708" y="2238132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rgbClr val="F8994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광고</a:t>
            </a:r>
          </a:p>
        </p:txBody>
      </p:sp>
      <p:pic>
        <p:nvPicPr>
          <p:cNvPr id="26" name="Picture 8" descr="C:\Users\urim\Downloads\1476800644_icon_23_one_finger_double_ta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82" y="3363838"/>
            <a:ext cx="374640" cy="3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C:\Users\urim\Downloads\1476800644_icon_23_one_finger_double_ta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096" y="3872645"/>
            <a:ext cx="374640" cy="3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8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59484" y="1523904"/>
            <a:ext cx="1646451" cy="3352102"/>
            <a:chOff x="6699380" y="1017036"/>
            <a:chExt cx="1754155" cy="3545633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6079" r="12127" b="6128"/>
            <a:stretch/>
          </p:blipFill>
          <p:spPr bwMode="auto">
            <a:xfrm>
              <a:off x="6699380" y="1017036"/>
              <a:ext cx="1754155" cy="35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6768424" y="1347614"/>
              <a:ext cx="1620000" cy="288428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625909" y="1534840"/>
            <a:ext cx="1646451" cy="3352102"/>
            <a:chOff x="6699380" y="1017036"/>
            <a:chExt cx="1754155" cy="3545633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6079" r="12127" b="6128"/>
            <a:stretch/>
          </p:blipFill>
          <p:spPr bwMode="auto">
            <a:xfrm>
              <a:off x="6699380" y="1017036"/>
              <a:ext cx="1754155" cy="35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6768424" y="1347614"/>
              <a:ext cx="1620000" cy="288428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모서리가 둥근 직사각형 1"/>
          <p:cNvSpPr/>
          <p:nvPr/>
        </p:nvSpPr>
        <p:spPr>
          <a:xfrm>
            <a:off x="-35014" y="248330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9488" y="397282"/>
            <a:ext cx="1570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endParaRPr lang="ko-KR" altLang="en-US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746613" y="1523904"/>
            <a:ext cx="1646451" cy="3352102"/>
            <a:chOff x="6699380" y="1017036"/>
            <a:chExt cx="1754155" cy="354563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6079" r="12127" b="6128"/>
            <a:stretch/>
          </p:blipFill>
          <p:spPr bwMode="auto">
            <a:xfrm>
              <a:off x="6699380" y="1017036"/>
              <a:ext cx="1754155" cy="35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6768424" y="1347614"/>
              <a:ext cx="1620000" cy="288428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6731935" y="1937762"/>
            <a:ext cx="1454032" cy="263595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251520" y="1259092"/>
            <a:ext cx="8640960" cy="0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87624" y="1099688"/>
            <a:ext cx="1011689" cy="30008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67944" y="1098024"/>
            <a:ext cx="1008112" cy="30008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48264" y="1108782"/>
            <a:ext cx="1008112" cy="30008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</a:t>
            </a:r>
            <a:r>
              <a:rPr lang="ko-KR" altLang="en-US" sz="135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4" name="Picture 2" descr="C:\Users\urim\Documents\카카오톡 받은 파일\KakaoTalk_20161020_12171708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70" y="1823767"/>
            <a:ext cx="1548000" cy="27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rim\Documents\카카오톡 받은 파일\KakaoTalk_20161020_1301521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4" y="1826816"/>
            <a:ext cx="1547100" cy="27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rim\Documents\카카오톡 받은 파일\KakaoTalk_20161020_1301515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63" y="1823648"/>
            <a:ext cx="1547100" cy="27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31840" y="432996"/>
            <a:ext cx="3161594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점포 정보  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</a:t>
            </a:r>
            <a:r>
              <a:rPr lang="ko-KR" altLang="en-US" sz="160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rgbClr val="F6B73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1" name="Picture 8" descr="C:\Users\urim\Downloads\1476800644_icon_23_one_finger_double_ta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720" y="4299942"/>
            <a:ext cx="374640" cy="3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rim\Documents\카카오톡 받은 파일\KakaoTalk_20161020_13300678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315" y="1568133"/>
            <a:ext cx="1392836" cy="247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9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"/>
          <p:cNvSpPr/>
          <p:nvPr/>
        </p:nvSpPr>
        <p:spPr>
          <a:xfrm>
            <a:off x="-35014" y="248330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9488" y="397282"/>
            <a:ext cx="1570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endParaRPr lang="ko-KR" altLang="en-US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1520" y="1259092"/>
            <a:ext cx="8640960" cy="0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87624" y="1099688"/>
            <a:ext cx="1011689" cy="30777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59484" y="1523904"/>
            <a:ext cx="1646451" cy="3352102"/>
            <a:chOff x="6699380" y="1017036"/>
            <a:chExt cx="1754155" cy="3545633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6079" r="12127" b="6128"/>
            <a:stretch/>
          </p:blipFill>
          <p:spPr bwMode="auto">
            <a:xfrm>
              <a:off x="6699380" y="1017036"/>
              <a:ext cx="1754155" cy="35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6768424" y="1347614"/>
              <a:ext cx="1620000" cy="288428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746613" y="1119540"/>
            <a:ext cx="1646451" cy="3756466"/>
            <a:chOff x="3746613" y="1119540"/>
            <a:chExt cx="1646451" cy="3756466"/>
          </a:xfrm>
        </p:grpSpPr>
        <p:sp>
          <p:nvSpPr>
            <p:cNvPr id="29" name="TextBox 28"/>
            <p:cNvSpPr txBox="1"/>
            <p:nvPr/>
          </p:nvSpPr>
          <p:spPr>
            <a:xfrm>
              <a:off x="4067944" y="1119540"/>
              <a:ext cx="1008112" cy="300082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좌석 예약</a:t>
              </a:r>
              <a:endPara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3746613" y="1523904"/>
              <a:ext cx="1646451" cy="3352102"/>
              <a:chOff x="6699380" y="1017036"/>
              <a:chExt cx="1754155" cy="3545633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14" t="6079" r="12127" b="6128"/>
              <a:stretch/>
            </p:blipFill>
            <p:spPr bwMode="auto">
              <a:xfrm>
                <a:off x="6699380" y="1017036"/>
                <a:ext cx="1754155" cy="3545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6768424" y="1347614"/>
                <a:ext cx="1620000" cy="2884285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6146" name="Picture 2" descr="C:\Users\urim\Documents\카카오톡 받은 파일\KakaoTalk_20161020_10024570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766" y="1824755"/>
              <a:ext cx="1547100" cy="275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6625909" y="1119540"/>
            <a:ext cx="1646451" cy="3767402"/>
            <a:chOff x="6625909" y="1119540"/>
            <a:chExt cx="1646451" cy="3767402"/>
          </a:xfrm>
        </p:grpSpPr>
        <p:sp>
          <p:nvSpPr>
            <p:cNvPr id="30" name="TextBox 29"/>
            <p:cNvSpPr txBox="1"/>
            <p:nvPr/>
          </p:nvSpPr>
          <p:spPr>
            <a:xfrm>
              <a:off x="6948264" y="1119540"/>
              <a:ext cx="1008112" cy="300082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일반 예약</a:t>
              </a:r>
              <a:endPara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625909" y="1534840"/>
              <a:ext cx="1646451" cy="3352102"/>
              <a:chOff x="6699380" y="1017036"/>
              <a:chExt cx="1754155" cy="3545633"/>
            </a:xfrm>
          </p:grpSpPr>
          <p:pic>
            <p:nvPicPr>
              <p:cNvPr id="38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14" t="6079" r="12127" b="6128"/>
              <a:stretch/>
            </p:blipFill>
            <p:spPr bwMode="auto">
              <a:xfrm>
                <a:off x="6699380" y="1017036"/>
                <a:ext cx="1754155" cy="3545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6768424" y="1347614"/>
                <a:ext cx="1620000" cy="2884285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6147" name="Picture 3" descr="C:\Users\urim\Documents\카카오톡 받은 파일\KakaoTalk_20161020_1004424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252" y="1823826"/>
              <a:ext cx="1547100" cy="275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8" name="Picture 4" descr="C:\Users\urim\Documents\카카오톡 받은 파일\KakaoTalk_20161020_1002462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52" y="1828950"/>
            <a:ext cx="1547100" cy="27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C:\Users\urim\Downloads\1476800644_icon_23_one_finger_double_ta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52" y="4011910"/>
            <a:ext cx="374640" cy="3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C:\Users\urim\Downloads\1476800644_icon_23_one_finger_double_ta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148" y="4328103"/>
            <a:ext cx="374640" cy="3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0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859484" y="1523904"/>
            <a:ext cx="1646451" cy="3352102"/>
            <a:chOff x="6699380" y="1017036"/>
            <a:chExt cx="1754155" cy="3545633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6079" r="12127" b="6128"/>
            <a:stretch/>
          </p:blipFill>
          <p:spPr bwMode="auto">
            <a:xfrm>
              <a:off x="6699380" y="1017036"/>
              <a:ext cx="1754155" cy="35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6768424" y="1347614"/>
              <a:ext cx="1620000" cy="288428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모서리가 둥근 직사각형 1"/>
          <p:cNvSpPr/>
          <p:nvPr/>
        </p:nvSpPr>
        <p:spPr>
          <a:xfrm>
            <a:off x="-35014" y="248330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9488" y="397282"/>
            <a:ext cx="1570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endParaRPr lang="ko-KR" altLang="en-US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1520" y="1259092"/>
            <a:ext cx="8640960" cy="0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87624" y="1099688"/>
            <a:ext cx="1011689" cy="30777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나의 메뉴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98" name="Picture 2" descr="C:\Users\urim\Documents\카카오톡 받은 파일\KakaoTalk_20161020_12171962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3"/>
          <a:stretch/>
        </p:blipFill>
        <p:spPr bwMode="auto">
          <a:xfrm>
            <a:off x="921939" y="1837574"/>
            <a:ext cx="1529577" cy="27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746613" y="1119540"/>
            <a:ext cx="1646451" cy="3756466"/>
            <a:chOff x="3746613" y="1119540"/>
            <a:chExt cx="1646451" cy="3756466"/>
          </a:xfrm>
        </p:grpSpPr>
        <p:grpSp>
          <p:nvGrpSpPr>
            <p:cNvPr id="34" name="그룹 33"/>
            <p:cNvGrpSpPr/>
            <p:nvPr/>
          </p:nvGrpSpPr>
          <p:grpSpPr>
            <a:xfrm>
              <a:off x="3746613" y="1523904"/>
              <a:ext cx="1646451" cy="3352102"/>
              <a:chOff x="6699380" y="1017036"/>
              <a:chExt cx="1754155" cy="3545633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14" t="6079" r="12127" b="6128"/>
              <a:stretch/>
            </p:blipFill>
            <p:spPr bwMode="auto">
              <a:xfrm>
                <a:off x="6699380" y="1017036"/>
                <a:ext cx="1754155" cy="3545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6768424" y="1347614"/>
                <a:ext cx="1620000" cy="2884285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067944" y="1119540"/>
              <a:ext cx="1008112" cy="300082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나의 정보</a:t>
              </a:r>
              <a:endPara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4099" name="Picture 3" descr="C:\Users\urim\Documents\카카오톡 받은 파일\KakaoTalk_20161020_1217204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450" y="1815234"/>
              <a:ext cx="1547100" cy="275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6625909" y="987574"/>
            <a:ext cx="1646451" cy="3899368"/>
            <a:chOff x="6625909" y="987574"/>
            <a:chExt cx="1646451" cy="3899368"/>
          </a:xfrm>
        </p:grpSpPr>
        <p:sp>
          <p:nvSpPr>
            <p:cNvPr id="30" name="TextBox 29"/>
            <p:cNvSpPr txBox="1"/>
            <p:nvPr/>
          </p:nvSpPr>
          <p:spPr>
            <a:xfrm>
              <a:off x="6948264" y="987574"/>
              <a:ext cx="1008112" cy="507831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나의 </a:t>
              </a:r>
              <a:endParaRPr lang="en-US" altLang="ko-KR" sz="13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35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예약 정보</a:t>
              </a:r>
              <a:endPara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625909" y="1534840"/>
              <a:ext cx="1646451" cy="3352102"/>
              <a:chOff x="6699380" y="1017036"/>
              <a:chExt cx="1754155" cy="3545633"/>
            </a:xfrm>
          </p:grpSpPr>
          <p:pic>
            <p:nvPicPr>
              <p:cNvPr id="38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14" t="6079" r="12127" b="6128"/>
              <a:stretch/>
            </p:blipFill>
            <p:spPr bwMode="auto">
              <a:xfrm>
                <a:off x="6699380" y="1017036"/>
                <a:ext cx="1754155" cy="3545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6768424" y="1347614"/>
                <a:ext cx="1620000" cy="2884285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100" name="Picture 4" descr="C:\Users\urim\Documents\카카오톡 받은 파일\KakaoTalk_20161020_130910819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2228" y="1812890"/>
              <a:ext cx="1547100" cy="275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1" name="Picture 5" descr="C:\Users\urim\Documents\카카오톡 받은 파일\KakaoTalk_20161020_130909889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2" t="36598" r="7839" b="32502"/>
          <a:stretch/>
        </p:blipFill>
        <p:spPr bwMode="auto">
          <a:xfrm>
            <a:off x="7524328" y="2506303"/>
            <a:ext cx="1330229" cy="8509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C:\Users\urim\Downloads\1476800644_icon_23_one_finger_double_ta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62" y="2643758"/>
            <a:ext cx="374640" cy="3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C:\Users\urim\Downloads\1476800644_icon_23_one_finger_double_ta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92" y="3075806"/>
            <a:ext cx="374640" cy="3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C:\Users\urim\Downloads\1476800644_icon_23_one_finger_double_ta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783" y="3461590"/>
            <a:ext cx="374640" cy="3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7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25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3746613" y="1523904"/>
            <a:ext cx="1646451" cy="3352102"/>
            <a:chOff x="6699380" y="1017036"/>
            <a:chExt cx="1754155" cy="3545633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6079" r="12127" b="6128"/>
            <a:stretch/>
          </p:blipFill>
          <p:spPr bwMode="auto">
            <a:xfrm>
              <a:off x="6699380" y="1017036"/>
              <a:ext cx="1754155" cy="35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6768424" y="1347614"/>
              <a:ext cx="1620000" cy="288428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59484" y="1523904"/>
            <a:ext cx="1646451" cy="3352102"/>
            <a:chOff x="6699380" y="1017036"/>
            <a:chExt cx="1754155" cy="3545633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6079" r="12127" b="6128"/>
            <a:stretch/>
          </p:blipFill>
          <p:spPr bwMode="auto">
            <a:xfrm>
              <a:off x="6699380" y="1017036"/>
              <a:ext cx="1754155" cy="35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6768424" y="1347614"/>
              <a:ext cx="1620000" cy="288428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모서리가 둥근 직사각형 1"/>
          <p:cNvSpPr/>
          <p:nvPr/>
        </p:nvSpPr>
        <p:spPr>
          <a:xfrm>
            <a:off x="-35014" y="248330"/>
            <a:ext cx="2086733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9488" y="397282"/>
            <a:ext cx="1570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endParaRPr lang="ko-KR" altLang="en-US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1520" y="1259092"/>
            <a:ext cx="8640960" cy="0"/>
          </a:xfrm>
          <a:prstGeom prst="line">
            <a:avLst/>
          </a:prstGeom>
          <a:ln w="12700"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87624" y="1099688"/>
            <a:ext cx="1011689" cy="30777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지정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67944" y="1119540"/>
            <a:ext cx="1008112" cy="30008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 색</a:t>
            </a:r>
            <a:endParaRPr lang="ko-KR" altLang="en-US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48264" y="1119540"/>
            <a:ext cx="1008112" cy="30008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결과</a:t>
            </a:r>
            <a:endParaRPr lang="en-US" altLang="ko-KR" sz="135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625909" y="1534840"/>
            <a:ext cx="1646451" cy="3352102"/>
            <a:chOff x="6699380" y="1017036"/>
            <a:chExt cx="1754155" cy="3545633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6079" r="12127" b="6128"/>
            <a:stretch/>
          </p:blipFill>
          <p:spPr bwMode="auto">
            <a:xfrm>
              <a:off x="6699380" y="1017036"/>
              <a:ext cx="1754155" cy="35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6768424" y="1347614"/>
              <a:ext cx="1620000" cy="288428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122" name="Picture 2" descr="C:\Users\urim\Documents\카카오톡 받은 파일\KakaoTalk_20161020_1314405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45" y="1826816"/>
            <a:ext cx="1547100" cy="27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rim\Documents\카카오톡 받은 파일\KakaoTalk_20161020_13143734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74" y="1828793"/>
            <a:ext cx="1547100" cy="27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rim\Desktop\KakaoTalk_20161020_16212574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832" y="1821128"/>
            <a:ext cx="1547100" cy="27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1597819"/>
            <a:ext cx="9144000" cy="183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dirty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ko-KR" altLang="en-US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현</a:t>
            </a:r>
            <a:endParaRPr lang="ko-KR" altLang="en-US" dirty="0">
              <a:solidFill>
                <a:srgbClr val="30303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47864" y="2067694"/>
            <a:ext cx="792088" cy="792088"/>
            <a:chOff x="2555776" y="2149436"/>
            <a:chExt cx="864096" cy="864096"/>
          </a:xfrm>
        </p:grpSpPr>
        <p:sp>
          <p:nvSpPr>
            <p:cNvPr id="6" name="타원 5"/>
            <p:cNvSpPr/>
            <p:nvPr/>
          </p:nvSpPr>
          <p:spPr>
            <a:xfrm>
              <a:off x="2555776" y="2149436"/>
              <a:ext cx="864096" cy="864096"/>
            </a:xfrm>
            <a:prstGeom prst="ellipse">
              <a:avLst/>
            </a:prstGeom>
            <a:solidFill>
              <a:srgbClr val="F2AA19"/>
            </a:solidFill>
            <a:ln w="57150">
              <a:solidFill>
                <a:srgbClr val="303030">
                  <a:alpha val="9411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1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55776" y="2293452"/>
              <a:ext cx="864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★</a:t>
              </a:r>
              <a:endParaRPr lang="ko-KR" altLang="en-US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1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9592" y="1878829"/>
            <a:ext cx="7772400" cy="1102519"/>
          </a:xfrm>
        </p:spPr>
        <p:txBody>
          <a:bodyPr/>
          <a:lstStyle/>
          <a:p>
            <a:r>
              <a:rPr lang="ko-KR" altLang="en-US" spc="3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r>
              <a:rPr lang="en-US" altLang="ko-KR" spc="3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43808" y="2787774"/>
            <a:ext cx="3672408" cy="72008"/>
          </a:xfrm>
          <a:prstGeom prst="rect">
            <a:avLst/>
          </a:prstGeom>
          <a:solidFill>
            <a:srgbClr val="F6B738"/>
          </a:solidFill>
          <a:ln w="19050"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0" y="1597819"/>
            <a:ext cx="9144000" cy="183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4800" b="1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</a:t>
            </a:r>
            <a:endParaRPr lang="ko-KR" altLang="en-US" sz="4800" b="1" dirty="0">
              <a:solidFill>
                <a:srgbClr val="30303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31840" y="2067694"/>
            <a:ext cx="864096" cy="864096"/>
            <a:chOff x="2555776" y="2149436"/>
            <a:chExt cx="864096" cy="864096"/>
          </a:xfrm>
        </p:grpSpPr>
        <p:sp>
          <p:nvSpPr>
            <p:cNvPr id="4" name="타원 3"/>
            <p:cNvSpPr/>
            <p:nvPr/>
          </p:nvSpPr>
          <p:spPr>
            <a:xfrm>
              <a:off x="2555776" y="2149436"/>
              <a:ext cx="864096" cy="864096"/>
            </a:xfrm>
            <a:prstGeom prst="ellipse">
              <a:avLst/>
            </a:prstGeom>
            <a:solidFill>
              <a:srgbClr val="F2AA19"/>
            </a:solidFill>
            <a:ln w="57150">
              <a:solidFill>
                <a:srgbClr val="303030">
                  <a:alpha val="9411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1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55776" y="2293452"/>
              <a:ext cx="864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47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602446" y="267494"/>
            <a:ext cx="2457386" cy="4551706"/>
            <a:chOff x="602446" y="267494"/>
            <a:chExt cx="2457386" cy="4551706"/>
          </a:xfrm>
        </p:grpSpPr>
        <p:grpSp>
          <p:nvGrpSpPr>
            <p:cNvPr id="6" name="그룹 5"/>
            <p:cNvGrpSpPr/>
            <p:nvPr/>
          </p:nvGrpSpPr>
          <p:grpSpPr>
            <a:xfrm>
              <a:off x="602446" y="267494"/>
              <a:ext cx="2457386" cy="4551706"/>
              <a:chOff x="6699380" y="1017036"/>
              <a:chExt cx="1754155" cy="3545633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14" t="6079" r="12127" b="6128"/>
              <a:stretch/>
            </p:blipFill>
            <p:spPr bwMode="auto">
              <a:xfrm>
                <a:off x="6699380" y="1017036"/>
                <a:ext cx="1754155" cy="3545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6768424" y="1347614"/>
                <a:ext cx="1620000" cy="2884285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695997" y="692019"/>
              <a:ext cx="2269449" cy="3702701"/>
            </a:xfrm>
            <a:prstGeom prst="rect">
              <a:avLst/>
            </a:prstGeom>
            <a:solidFill>
              <a:srgbClr val="ECECEC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8" t="5089" r="4641" b="811"/>
            <a:stretch/>
          </p:blipFill>
          <p:spPr bwMode="auto">
            <a:xfrm>
              <a:off x="764878" y="1491630"/>
              <a:ext cx="2131688" cy="208156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sx="26000" sy="26000" algn="t" rotWithShape="0">
                <a:prstClr val="black">
                  <a:alpha val="26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067944" y="3596061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6B738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하지만</a:t>
            </a:r>
            <a:r>
              <a:rPr lang="en-US" altLang="ko-KR" sz="2400" dirty="0" smtClean="0">
                <a:solidFill>
                  <a:srgbClr val="F6B73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</a:t>
            </a:r>
            <a:endParaRPr lang="ko-KR" altLang="en-US" sz="2400" dirty="0">
              <a:solidFill>
                <a:srgbClr val="F6B738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"/>
          <a:stretch/>
        </p:blipFill>
        <p:spPr bwMode="auto">
          <a:xfrm>
            <a:off x="699316" y="691873"/>
            <a:ext cx="2269302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 descr="C:\Users\urim\Desktop\KakaoTalk_20161018_182156975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" t="13983" b="14310"/>
          <a:stretch/>
        </p:blipFill>
        <p:spPr bwMode="auto">
          <a:xfrm>
            <a:off x="3779911" y="630573"/>
            <a:ext cx="2081707" cy="27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C:\Users\urim\Downloads\1476800644_icon_23_one_finger_double_ta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63" y="2110501"/>
            <a:ext cx="749281" cy="74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281228" y="3630933"/>
            <a:ext cx="2891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자주 가는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음식점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??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2000" y="4146634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직접 방문해야만 알 수 있다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3" name="Picture 8" descr="C:\Users\urim\Downloads\1476800644_icon_23_one_finger_double_ta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63" y="2775484"/>
            <a:ext cx="749281" cy="74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urim\Desktop\KakaoTalk_20161018_182159058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" b="29278"/>
          <a:stretch/>
        </p:blipFill>
        <p:spPr bwMode="auto">
          <a:xfrm>
            <a:off x="5977719" y="630574"/>
            <a:ext cx="2050665" cy="272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3751821" y="1266470"/>
            <a:ext cx="4276563" cy="1593312"/>
            <a:chOff x="5327513" y="3882471"/>
            <a:chExt cx="3564967" cy="936729"/>
          </a:xfrm>
        </p:grpSpPr>
        <p:sp>
          <p:nvSpPr>
            <p:cNvPr id="16" name="직사각형 15"/>
            <p:cNvSpPr/>
            <p:nvPr/>
          </p:nvSpPr>
          <p:spPr>
            <a:xfrm>
              <a:off x="5327513" y="3882471"/>
              <a:ext cx="3564967" cy="936729"/>
            </a:xfrm>
            <a:prstGeom prst="rect">
              <a:avLst/>
            </a:prstGeom>
            <a:solidFill>
              <a:srgbClr val="F7F7F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52090" y="4020119"/>
              <a:ext cx="2551211" cy="64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도서관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영화관은 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solidFill>
                    <a:srgbClr val="F5791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실시간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으로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자리를 확인 하고</a:t>
              </a:r>
              <a:endPara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방문 할 수 있다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.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22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6974"/>
            <a:ext cx="6876255" cy="130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텍스트 개체 틀 2"/>
          <p:cNvSpPr txBox="1">
            <a:spLocks/>
          </p:cNvSpPr>
          <p:nvPr/>
        </p:nvSpPr>
        <p:spPr>
          <a:xfrm>
            <a:off x="422565" y="604542"/>
            <a:ext cx="6192688" cy="93610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1pPr>
            <a:lvl2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2pPr>
            <a:lvl3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3pPr>
            <a:lvl4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smtClean="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4pPr>
            <a:lvl5pPr marL="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>
                <a:gradFill>
                  <a:gsLst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Q. 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어렵게 찾아간 맛 집</a:t>
            </a:r>
            <a:endParaRPr lang="en-US" altLang="ko-KR" dirty="0" smtClean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dirty="0" smtClean="0">
                <a:solidFill>
                  <a:srgbClr val="F2AA1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BUT</a:t>
            </a:r>
            <a:r>
              <a:rPr lang="en-US" altLang="ko-KR" dirty="0" smtClean="0">
                <a:solidFill>
                  <a:srgbClr val="F2AA1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</a:t>
            </a:r>
            <a:r>
              <a:rPr lang="en-US" altLang="ko-KR" dirty="0" smtClean="0">
                <a:solidFill>
                  <a:srgbClr val="F2AA1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자리가 없어</a:t>
            </a:r>
            <a:endParaRPr lang="en-US" altLang="ko-KR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되돌아 오거나 기다려 본 경험이 있는가</a:t>
            </a:r>
            <a:r>
              <a:rPr lang="en-US" altLang="ko-KR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9" name="Picture 5" descr="Cloc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-10209671"/>
            <a:ext cx="1843002" cy="183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328507" y="4471445"/>
            <a:ext cx="4581846" cy="672056"/>
            <a:chOff x="3343620" y="4070928"/>
            <a:chExt cx="5848974" cy="111175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051" b="100000" l="2268" r="100000">
                          <a14:foregroundMark x1="19501" y1="40404" x2="19501" y2="40404"/>
                          <a14:foregroundMark x1="28798" y1="44949" x2="28798" y2="44949"/>
                          <a14:foregroundMark x1="43084" y1="40909" x2="43084" y2="40909"/>
                          <a14:foregroundMark x1="8617" y1="30808" x2="8617" y2="30808"/>
                          <a14:foregroundMark x1="54875" y1="34343" x2="54875" y2="34343"/>
                          <a14:foregroundMark x1="70522" y1="34343" x2="70522" y2="34343"/>
                          <a14:foregroundMark x1="80952" y1="34848" x2="80952" y2="348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620" y="4245386"/>
              <a:ext cx="2057613" cy="923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051" b="100000" l="2268" r="100000">
                          <a14:foregroundMark x1="19501" y1="40404" x2="19501" y2="40404"/>
                          <a14:foregroundMark x1="28798" y1="44949" x2="28798" y2="44949"/>
                          <a14:foregroundMark x1="43084" y1="40909" x2="43084" y2="40909"/>
                          <a14:foregroundMark x1="8617" y1="30808" x2="8617" y2="30808"/>
                          <a14:foregroundMark x1="54875" y1="34343" x2="54875" y2="34343"/>
                          <a14:foregroundMark x1="70522" y1="34343" x2="70522" y2="34343"/>
                          <a14:foregroundMark x1="80952" y1="34848" x2="80952" y2="348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269" y="4143794"/>
              <a:ext cx="2501756" cy="1030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24" b="100000" l="297" r="100000">
                          <a14:foregroundMark x1="8605" y1="40314" x2="8605" y2="40314"/>
                          <a14:foregroundMark x1="63501" y1="42408" x2="63501" y2="424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70"/>
            <a:stretch/>
          </p:blipFill>
          <p:spPr bwMode="auto">
            <a:xfrm>
              <a:off x="8678950" y="4070928"/>
              <a:ext cx="513644" cy="1111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1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24" b="100000" l="297" r="100000">
                          <a14:foregroundMark x1="8605" y1="40314" x2="8605" y2="40314"/>
                          <a14:foregroundMark x1="63501" y1="42408" x2="63501" y2="424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14" r="13734"/>
            <a:stretch/>
          </p:blipFill>
          <p:spPr bwMode="auto">
            <a:xfrm>
              <a:off x="5460484" y="4219673"/>
              <a:ext cx="748515" cy="954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5076056" y="1347614"/>
            <a:ext cx="1764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900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통계출처 </a:t>
            </a:r>
            <a:r>
              <a:rPr lang="en-US" altLang="ko-KR" sz="900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900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설문조사 </a:t>
            </a:r>
            <a:r>
              <a:rPr lang="en-US" altLang="ko-KR" sz="900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30</a:t>
            </a:r>
            <a:r>
              <a:rPr lang="ko-KR" altLang="en-US" sz="900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명 </a:t>
            </a:r>
            <a:r>
              <a:rPr lang="en-US" altLang="ko-KR" sz="900" b="1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900" b="1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131840" y="2117344"/>
            <a:ext cx="2304256" cy="1251694"/>
            <a:chOff x="1943332" y="1923678"/>
            <a:chExt cx="2390469" cy="1376863"/>
          </a:xfrm>
        </p:grpSpPr>
        <p:sp>
          <p:nvSpPr>
            <p:cNvPr id="10" name="TextBox 9"/>
            <p:cNvSpPr txBox="1"/>
            <p:nvPr/>
          </p:nvSpPr>
          <p:spPr>
            <a:xfrm>
              <a:off x="1943332" y="1923678"/>
              <a:ext cx="23904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rgbClr val="C00000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“YES”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65135" y="2715766"/>
              <a:ext cx="12063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accent2">
                      <a:lumMod val="75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97%</a:t>
              </a:r>
              <a:endParaRPr lang="ko-KR" altLang="en-US" sz="3200" b="1" dirty="0">
                <a:solidFill>
                  <a:schemeClr val="accent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162095" y="2184415"/>
            <a:ext cx="985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F2AA1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&gt;</a:t>
            </a:r>
            <a:endParaRPr lang="ko-KR" altLang="en-US" sz="8000" dirty="0">
              <a:solidFill>
                <a:srgbClr val="F2AA1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762886" y="2126055"/>
            <a:ext cx="2193489" cy="1296144"/>
            <a:chOff x="1943332" y="1923678"/>
            <a:chExt cx="2390469" cy="1425758"/>
          </a:xfrm>
        </p:grpSpPr>
        <p:sp>
          <p:nvSpPr>
            <p:cNvPr id="54" name="TextBox 53"/>
            <p:cNvSpPr txBox="1"/>
            <p:nvPr/>
          </p:nvSpPr>
          <p:spPr>
            <a:xfrm>
              <a:off x="1943332" y="1923678"/>
              <a:ext cx="23904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rgbClr val="595959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“NO”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393880" y="2706184"/>
              <a:ext cx="1233652" cy="64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>
                      <a:lumMod val="50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3</a:t>
              </a:r>
              <a:r>
                <a:rPr lang="en-US" altLang="ko-KR" sz="3200" b="1" dirty="0" smtClean="0">
                  <a:solidFill>
                    <a:schemeClr val="bg1">
                      <a:lumMod val="50000"/>
                    </a:schemeClr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%</a:t>
              </a:r>
              <a:endParaRPr lang="ko-KR" altLang="en-US" sz="3200" b="1" dirty="0">
                <a:solidFill>
                  <a:schemeClr val="bg1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2565" y="3651870"/>
            <a:ext cx="4243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kern="700" spc="1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점포를 이용하는 다수가</a:t>
            </a:r>
            <a:endParaRPr lang="en-US" altLang="ko-KR" sz="2000" b="1" kern="700" spc="1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000" b="1" kern="700" spc="1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불필요한 이동과</a:t>
            </a:r>
            <a:r>
              <a:rPr lang="en-US" altLang="ko-KR" sz="2000" b="1" kern="700" spc="1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000" b="1" kern="700" spc="1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시간낭비를 경험했다</a:t>
            </a:r>
            <a:r>
              <a:rPr lang="en-US" altLang="ko-KR" sz="2000" b="1" kern="700" spc="1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2000" b="1" kern="700" spc="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19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4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9552" y="2283718"/>
            <a:ext cx="5540299" cy="694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7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점포에서 이용하는 </a:t>
            </a:r>
            <a:r>
              <a:rPr lang="en-US" altLang="ko-KR" sz="1700" b="1" dirty="0" smtClean="0">
                <a:solidFill>
                  <a:srgbClr val="F9AD6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POS</a:t>
            </a:r>
            <a:r>
              <a:rPr lang="ko-KR" altLang="en-US" sz="17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연동해</a:t>
            </a:r>
            <a:r>
              <a:rPr lang="en-US" altLang="ko-KR" sz="17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7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자리 정보를 받아</a:t>
            </a:r>
            <a:endParaRPr lang="en-US" altLang="ko-KR" sz="1700" b="1" dirty="0" smtClean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7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제공해 보자</a:t>
            </a:r>
            <a:endParaRPr lang="ko-KR" altLang="en-US" sz="17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50740" y="473933"/>
            <a:ext cx="5904180" cy="1812804"/>
            <a:chOff x="550740" y="473933"/>
            <a:chExt cx="5904180" cy="1812804"/>
          </a:xfrm>
        </p:grpSpPr>
        <p:sp>
          <p:nvSpPr>
            <p:cNvPr id="6" name="TextBox 5"/>
            <p:cNvSpPr txBox="1"/>
            <p:nvPr/>
          </p:nvSpPr>
          <p:spPr>
            <a:xfrm>
              <a:off x="550740" y="473933"/>
              <a:ext cx="5904180" cy="1812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8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     </a:t>
              </a:r>
              <a:r>
                <a:rPr lang="ko-KR" altLang="en-US" sz="2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실시간으로 </a:t>
              </a:r>
              <a:endParaRPr lang="en-US" altLang="ko-KR" sz="2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2600" dirty="0" smtClean="0">
                  <a:solidFill>
                    <a:schemeClr val="accent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       자리를 확인</a:t>
              </a:r>
              <a:r>
                <a:rPr lang="ko-KR" altLang="en-US" sz="2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하고</a:t>
              </a:r>
              <a:r>
                <a:rPr lang="en-US" altLang="ko-KR" sz="2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2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간편하게 </a:t>
              </a:r>
              <a:r>
                <a:rPr lang="ko-KR" altLang="en-US" sz="2600" dirty="0" smtClean="0">
                  <a:solidFill>
                    <a:srgbClr val="7ABC3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예약</a:t>
              </a:r>
              <a:r>
                <a:rPr lang="ko-KR" altLang="en-US" sz="2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하는</a:t>
              </a:r>
              <a:r>
                <a:rPr lang="en-US" altLang="ko-KR" sz="2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2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서비스가 필요하다</a:t>
              </a:r>
              <a:r>
                <a:rPr lang="en-US" altLang="ko-KR" sz="28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r>
                <a:rPr lang="en-US" altLang="ko-KR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55576" y="601732"/>
              <a:ext cx="936104" cy="936104"/>
              <a:chOff x="2345550" y="3651870"/>
              <a:chExt cx="1063575" cy="1063575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2345550" y="3651870"/>
                <a:ext cx="1063575" cy="1063575"/>
              </a:xfrm>
              <a:prstGeom prst="ellipse">
                <a:avLst/>
              </a:prstGeom>
              <a:solidFill>
                <a:srgbClr val="FCEBC8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556" b="96486" l="9744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7364" y="3792660"/>
                <a:ext cx="808633" cy="808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" name="그룹 4"/>
          <p:cNvGrpSpPr/>
          <p:nvPr/>
        </p:nvGrpSpPr>
        <p:grpSpPr>
          <a:xfrm>
            <a:off x="1801941" y="3003798"/>
            <a:ext cx="7643446" cy="2162561"/>
            <a:chOff x="1801941" y="3003798"/>
            <a:chExt cx="7643446" cy="2162561"/>
          </a:xfrm>
        </p:grpSpPr>
        <p:grpSp>
          <p:nvGrpSpPr>
            <p:cNvPr id="8" name="그룹 7"/>
            <p:cNvGrpSpPr/>
            <p:nvPr/>
          </p:nvGrpSpPr>
          <p:grpSpPr>
            <a:xfrm>
              <a:off x="6422893" y="3003798"/>
              <a:ext cx="3022494" cy="2162561"/>
              <a:chOff x="5004048" y="2040948"/>
              <a:chExt cx="4320480" cy="3123090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98" b="99605" l="7429" r="92429">
                            <a14:foregroundMark x1="21571" y1="39526" x2="21571" y2="39526"/>
                            <a14:foregroundMark x1="27429" y1="62253" x2="27429" y2="62253"/>
                            <a14:foregroundMark x1="18714" y1="74111" x2="18714" y2="74111"/>
                            <a14:foregroundMark x1="23286" y1="80237" x2="23286" y2="80237"/>
                            <a14:foregroundMark x1="46857" y1="30435" x2="46857" y2="30435"/>
                            <a14:foregroundMark x1="47714" y1="34783" x2="47714" y2="34783"/>
                            <a14:foregroundMark x1="46857" y1="46245" x2="46857" y2="46245"/>
                            <a14:foregroundMark x1="60857" y1="42292" x2="60857" y2="42292"/>
                            <a14:foregroundMark x1="58857" y1="50593" x2="58857" y2="50593"/>
                            <a14:foregroundMark x1="77143" y1="48221" x2="77143" y2="48221"/>
                            <a14:foregroundMark x1="69000" y1="57905" x2="69000" y2="57905"/>
                            <a14:foregroundMark x1="77857" y1="69170" x2="77857" y2="69170"/>
                            <a14:foregroundMark x1="72000" y1="71344" x2="72000" y2="71344"/>
                            <a14:foregroundMark x1="83857" y1="78458" x2="83857" y2="78458"/>
                            <a14:foregroundMark x1="79857" y1="78656" x2="79857" y2="78656"/>
                            <a14:foregroundMark x1="61000" y1="7708" x2="61000" y2="7708"/>
                            <a14:foregroundMark x1="56714" y1="14822" x2="56714" y2="14822"/>
                            <a14:foregroundMark x1="66857" y1="28854" x2="66857" y2="28854"/>
                            <a14:foregroundMark x1="65714" y1="32213" x2="65714" y2="32213"/>
                            <a14:foregroundMark x1="35714" y1="39130" x2="35714" y2="39130"/>
                            <a14:foregroundMark x1="38571" y1="46640" x2="38571" y2="46640"/>
                            <a14:foregroundMark x1="33143" y1="52174" x2="33143" y2="52174"/>
                            <a14:foregroundMark x1="36714" y1="57115" x2="36714" y2="57115"/>
                            <a14:foregroundMark x1="30000" y1="15613" x2="30000" y2="15613"/>
                            <a14:foregroundMark x1="31286" y1="22727" x2="31286" y2="22727"/>
                            <a14:foregroundMark x1="86143" y1="48419" x2="86143" y2="48419"/>
                            <a14:foregroundMark x1="81571" y1="52767" x2="81571" y2="52767"/>
                          </a14:backgroundRemoval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4048" y="2040948"/>
                <a:ext cx="4320480" cy="3123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5502257" y="2040948"/>
                <a:ext cx="3384376" cy="3091877"/>
              </a:xfrm>
              <a:prstGeom prst="rect">
                <a:avLst/>
              </a:prstGeom>
              <a:solidFill>
                <a:srgbClr val="F7F7F7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801941" y="3723878"/>
              <a:ext cx="4596130" cy="8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40000"/>
                </a:lnSpc>
              </a:pP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사용자의 편의만을 생각한 서비스 아닐까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</a:p>
            <a:p>
              <a:pPr algn="r">
                <a:lnSpc>
                  <a:spcPct val="140000"/>
                </a:lnSpc>
              </a:pPr>
              <a:r>
                <a:rPr lang="ko-KR" altLang="en-US" dirty="0" smtClean="0">
                  <a:solidFill>
                    <a:srgbClr val="F9AD6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점포의 </a:t>
              </a:r>
              <a:r>
                <a:rPr lang="ko-KR" altLang="en-US" dirty="0" smtClean="0">
                  <a:solidFill>
                    <a:srgbClr val="F89F5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입장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에서도 가치 있는 서비스 일까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04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오른쪽 화살표 24"/>
          <p:cNvSpPr/>
          <p:nvPr/>
        </p:nvSpPr>
        <p:spPr>
          <a:xfrm>
            <a:off x="5148064" y="2231455"/>
            <a:ext cx="899416" cy="512909"/>
          </a:xfrm>
          <a:prstGeom prst="rightArrow">
            <a:avLst/>
          </a:prstGeom>
          <a:solidFill>
            <a:srgbClr val="F9CF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3096520" y="2222601"/>
            <a:ext cx="899416" cy="512909"/>
          </a:xfrm>
          <a:prstGeom prst="rightArrow">
            <a:avLst/>
          </a:prstGeom>
          <a:solidFill>
            <a:srgbClr val="F9CF7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9323" y="411510"/>
            <a:ext cx="5462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200" dirty="0" smtClean="0">
                <a:solidFill>
                  <a:srgbClr val="F5791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O2O</a:t>
            </a:r>
            <a:r>
              <a:rPr lang="en-US" altLang="ko-KR" sz="1600" dirty="0" smtClean="0">
                <a:solidFill>
                  <a:srgbClr val="F5791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(Online to Offline) 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서비스를 이용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934730"/>
            <a:ext cx="5295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인터넷이나 스마트 폰 등을 통해 온라인과 오프라인 매장을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연동하여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오프라인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매장으로 고객을 유치하는 마케팅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88528" y="3664888"/>
            <a:ext cx="3244799" cy="1152128"/>
            <a:chOff x="788528" y="3664888"/>
            <a:chExt cx="3244799" cy="1152128"/>
          </a:xfrm>
        </p:grpSpPr>
        <p:sp>
          <p:nvSpPr>
            <p:cNvPr id="10" name="TextBox 9"/>
            <p:cNvSpPr txBox="1"/>
            <p:nvPr/>
          </p:nvSpPr>
          <p:spPr>
            <a:xfrm>
              <a:off x="788528" y="3693868"/>
              <a:ext cx="32447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다양한 서비스를 </a:t>
              </a:r>
              <a:r>
                <a:rPr lang="ko-KR" altLang="en-US" sz="1400" b="1" dirty="0" smtClean="0">
                  <a:solidFill>
                    <a:srgbClr val="F5791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편리하게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이용 가능하다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6398" y="4014745"/>
              <a:ext cx="28440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5791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향상된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서비스를 제공 받을 수 있다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21254" y="4327925"/>
              <a:ext cx="2957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필요한 정보를 </a:t>
              </a:r>
              <a:r>
                <a:rPr lang="ko-KR" altLang="en-US" sz="1400" b="1" dirty="0" smtClean="0">
                  <a:solidFill>
                    <a:srgbClr val="F5791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입맛대로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제공 받는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다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04625" y="3664888"/>
              <a:ext cx="3228702" cy="1152128"/>
            </a:xfrm>
            <a:prstGeom prst="rect">
              <a:avLst/>
            </a:prstGeom>
            <a:solidFill>
              <a:srgbClr val="F7F7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31640" y="1655391"/>
            <a:ext cx="1907074" cy="1817106"/>
            <a:chOff x="1637344" y="1655391"/>
            <a:chExt cx="1907074" cy="1817106"/>
          </a:xfrm>
        </p:grpSpPr>
        <p:grpSp>
          <p:nvGrpSpPr>
            <p:cNvPr id="29" name="그룹 28"/>
            <p:cNvGrpSpPr/>
            <p:nvPr/>
          </p:nvGrpSpPr>
          <p:grpSpPr>
            <a:xfrm>
              <a:off x="1637344" y="1655391"/>
              <a:ext cx="1907074" cy="1817106"/>
              <a:chOff x="1637344" y="1655391"/>
              <a:chExt cx="1907074" cy="1817106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1637344" y="1655391"/>
                <a:ext cx="1907074" cy="1817106"/>
              </a:xfrm>
              <a:prstGeom prst="ellipse">
                <a:avLst/>
              </a:prstGeom>
              <a:solidFill>
                <a:srgbClr val="F9CF7B">
                  <a:alpha val="4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792481" y="1802941"/>
                <a:ext cx="1585056" cy="1543963"/>
              </a:xfrm>
              <a:prstGeom prst="ellipse">
                <a:avLst/>
              </a:prstGeom>
              <a:solidFill>
                <a:srgbClr val="F7F7F7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C:\Users\urim\Downloads\1473694162_flat-smartphon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2818" y="2165145"/>
              <a:ext cx="797598" cy="797598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5940152" y="1635646"/>
            <a:ext cx="1907074" cy="1817106"/>
            <a:chOff x="6310533" y="1635646"/>
            <a:chExt cx="1907074" cy="1817106"/>
          </a:xfrm>
        </p:grpSpPr>
        <p:grpSp>
          <p:nvGrpSpPr>
            <p:cNvPr id="34" name="그룹 33"/>
            <p:cNvGrpSpPr/>
            <p:nvPr/>
          </p:nvGrpSpPr>
          <p:grpSpPr>
            <a:xfrm>
              <a:off x="6310533" y="1635646"/>
              <a:ext cx="1907074" cy="1817106"/>
              <a:chOff x="1637344" y="1655391"/>
              <a:chExt cx="1907074" cy="1817106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637344" y="1655391"/>
                <a:ext cx="1907074" cy="1817106"/>
              </a:xfrm>
              <a:prstGeom prst="ellipse">
                <a:avLst/>
              </a:prstGeom>
              <a:solidFill>
                <a:srgbClr val="F9CF7B">
                  <a:alpha val="4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1792481" y="1802941"/>
                <a:ext cx="1585056" cy="1543963"/>
              </a:xfrm>
              <a:prstGeom prst="ellipse">
                <a:avLst/>
              </a:prstGeom>
              <a:solidFill>
                <a:srgbClr val="F7F7F7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Picture 8" descr="C:\Users\유림\Desktop\아잉콘올;ㅁ\stor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922" y="2066052"/>
              <a:ext cx="956295" cy="95629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5360580" y="3690544"/>
            <a:ext cx="3177997" cy="1158370"/>
            <a:chOff x="5360580" y="3690544"/>
            <a:chExt cx="3177997" cy="1158370"/>
          </a:xfrm>
        </p:grpSpPr>
        <p:sp>
          <p:nvSpPr>
            <p:cNvPr id="11" name="TextBox 10"/>
            <p:cNvSpPr txBox="1"/>
            <p:nvPr/>
          </p:nvSpPr>
          <p:spPr>
            <a:xfrm>
              <a:off x="5645492" y="3690544"/>
              <a:ext cx="2670924" cy="60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dirty="0">
                  <a:solidFill>
                    <a:srgbClr val="F5791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적은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dirty="0" smtClean="0">
                  <a:solidFill>
                    <a:srgbClr val="F5791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비용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</a:t>
              </a:r>
              <a:r>
                <a:rPr lang="en-US" altLang="ko-KR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dirty="0">
                  <a:solidFill>
                    <a:srgbClr val="F5791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효과적인</a:t>
              </a:r>
              <a:r>
                <a:rPr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홍보 효과를 얻게 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된다 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72326" y="4311015"/>
              <a:ext cx="3166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온</a:t>
              </a:r>
              <a:r>
                <a:rPr lang="en-US" altLang="ko-KR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오프라인 고객을 모두  잡을 수 있다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360580" y="3696786"/>
              <a:ext cx="3111141" cy="1152128"/>
            </a:xfrm>
            <a:prstGeom prst="rect">
              <a:avLst/>
            </a:prstGeom>
            <a:solidFill>
              <a:srgbClr val="F7F7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961674" y="1799407"/>
            <a:ext cx="1243601" cy="1822622"/>
            <a:chOff x="4303382" y="1799407"/>
            <a:chExt cx="1243601" cy="1822622"/>
          </a:xfrm>
        </p:grpSpPr>
        <p:sp>
          <p:nvSpPr>
            <p:cNvPr id="31" name="타원 30"/>
            <p:cNvSpPr/>
            <p:nvPr/>
          </p:nvSpPr>
          <p:spPr>
            <a:xfrm>
              <a:off x="4303382" y="1824138"/>
              <a:ext cx="1239346" cy="1215862"/>
            </a:xfrm>
            <a:prstGeom prst="ellipse">
              <a:avLst/>
            </a:prstGeom>
            <a:solidFill>
              <a:srgbClr val="FCEBC8"/>
            </a:solidFill>
            <a:ln w="7620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2" descr="C:\Users\urim\Downloads\1476706208_avatar-2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75" b="100000" l="9375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4402" y="1799407"/>
              <a:ext cx="1222581" cy="122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4542181" y="3283475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소비자</a:t>
              </a:r>
              <a:endPara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72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7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0" y="1597819"/>
            <a:ext cx="9144000" cy="183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dirty="0" smtClean="0">
                <a:solidFill>
                  <a:srgbClr val="30303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소개</a:t>
            </a:r>
            <a:endParaRPr lang="ko-KR" altLang="en-US" dirty="0">
              <a:solidFill>
                <a:srgbClr val="30303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43808" y="2067694"/>
            <a:ext cx="864096" cy="864096"/>
            <a:chOff x="2555776" y="2149436"/>
            <a:chExt cx="864096" cy="864096"/>
          </a:xfrm>
        </p:grpSpPr>
        <p:sp>
          <p:nvSpPr>
            <p:cNvPr id="4" name="타원 3"/>
            <p:cNvSpPr/>
            <p:nvPr/>
          </p:nvSpPr>
          <p:spPr>
            <a:xfrm>
              <a:off x="2555776" y="2149436"/>
              <a:ext cx="864096" cy="864096"/>
            </a:xfrm>
            <a:prstGeom prst="ellipse">
              <a:avLst/>
            </a:prstGeom>
            <a:solidFill>
              <a:srgbClr val="F2AA19"/>
            </a:solidFill>
            <a:ln w="57150">
              <a:solidFill>
                <a:srgbClr val="303030">
                  <a:alpha val="9411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1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55776" y="2293452"/>
              <a:ext cx="864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50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121" y="144450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OO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점포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404103" y="2571750"/>
            <a:ext cx="1023881" cy="560226"/>
          </a:xfrm>
          <a:prstGeom prst="rightArrow">
            <a:avLst/>
          </a:prstGeom>
          <a:solidFill>
            <a:srgbClr val="F2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</a:t>
            </a:r>
          </a:p>
        </p:txBody>
      </p:sp>
      <p:pic>
        <p:nvPicPr>
          <p:cNvPr id="6" name="Picture 9" descr="monitor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6" y="2142094"/>
            <a:ext cx="2448272" cy="18654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4860032" y="1839281"/>
            <a:ext cx="0" cy="2460661"/>
          </a:xfrm>
          <a:prstGeom prst="line">
            <a:avLst/>
          </a:prstGeom>
          <a:ln w="76200">
            <a:solidFill>
              <a:srgbClr val="68686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43771" y="128034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5616" y="2715766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점포 등록 요청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99992" y="2599878"/>
            <a:ext cx="720080" cy="461665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5348319" y="2571750"/>
            <a:ext cx="1023881" cy="560226"/>
          </a:xfrm>
          <a:prstGeom prst="rightArrow">
            <a:avLst/>
          </a:prstGeom>
          <a:solidFill>
            <a:srgbClr val="F2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732240" y="1766469"/>
            <a:ext cx="1387145" cy="2445031"/>
            <a:chOff x="6699380" y="1017036"/>
            <a:chExt cx="1754155" cy="3545633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4" t="6079" r="12127" b="6128"/>
            <a:stretch/>
          </p:blipFill>
          <p:spPr bwMode="auto">
            <a:xfrm>
              <a:off x="6699380" y="1017036"/>
              <a:ext cx="1754155" cy="35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6768424" y="1347614"/>
              <a:ext cx="1620000" cy="288428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991912" y="1044393"/>
            <a:ext cx="1011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AA1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자리 </a:t>
            </a:r>
            <a:r>
              <a:rPr lang="ko-KR" altLang="en-US" sz="12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EB0A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 </a:t>
            </a:r>
            <a:endParaRPr lang="en-US" altLang="ko-KR" sz="12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EB0A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32240" y="2355726"/>
            <a:ext cx="1368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u="sng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OO </a:t>
            </a:r>
            <a:r>
              <a:rPr lang="ko-KR" altLang="en-US" sz="1500" u="sng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점포</a:t>
            </a:r>
            <a:endParaRPr lang="en-US" altLang="ko-KR" sz="1500" u="sng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11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</a:t>
            </a:r>
            <a:endParaRPr lang="en-US" altLang="ko-KR" sz="115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</a:t>
            </a:r>
            <a:r>
              <a:rPr lang="en-US" altLang="ko-KR" sz="1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</a:t>
            </a:r>
            <a:r>
              <a:rPr lang="en-US" altLang="ko-KR" sz="1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</a:t>
            </a:r>
            <a:endParaRPr lang="en-US" altLang="ko-KR" sz="115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150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</a:t>
            </a:r>
            <a:r>
              <a:rPr lang="ko-KR" altLang="en-US" sz="1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자리정보</a:t>
            </a:r>
            <a:endParaRPr lang="en-US" altLang="ko-KR" sz="115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이벤트 정보</a:t>
            </a:r>
            <a:endParaRPr lang="en-US" altLang="ko-KR" sz="115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모서리가 둥근 직사각형 1"/>
          <p:cNvSpPr/>
          <p:nvPr/>
        </p:nvSpPr>
        <p:spPr>
          <a:xfrm>
            <a:off x="-35013" y="267494"/>
            <a:ext cx="2086734" cy="667236"/>
          </a:xfrm>
          <a:custGeom>
            <a:avLst/>
            <a:gdLst>
              <a:gd name="connsiteX0" fmla="*/ 0 w 7416824"/>
              <a:gd name="connsiteY0" fmla="*/ 180024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0 w 7416824"/>
              <a:gd name="connsiteY8" fmla="*/ 180024 h 1080120"/>
              <a:gd name="connsiteX0" fmla="*/ 181069 w 7416824"/>
              <a:gd name="connsiteY0" fmla="*/ 352040 h 1080120"/>
              <a:gd name="connsiteX1" fmla="*/ 180024 w 7416824"/>
              <a:gd name="connsiteY1" fmla="*/ 0 h 1080120"/>
              <a:gd name="connsiteX2" fmla="*/ 7236800 w 7416824"/>
              <a:gd name="connsiteY2" fmla="*/ 0 h 1080120"/>
              <a:gd name="connsiteX3" fmla="*/ 7416824 w 7416824"/>
              <a:gd name="connsiteY3" fmla="*/ 180024 h 1080120"/>
              <a:gd name="connsiteX4" fmla="*/ 7416824 w 7416824"/>
              <a:gd name="connsiteY4" fmla="*/ 900096 h 1080120"/>
              <a:gd name="connsiteX5" fmla="*/ 7236800 w 7416824"/>
              <a:gd name="connsiteY5" fmla="*/ 1080120 h 1080120"/>
              <a:gd name="connsiteX6" fmla="*/ 180024 w 7416824"/>
              <a:gd name="connsiteY6" fmla="*/ 1080120 h 1080120"/>
              <a:gd name="connsiteX7" fmla="*/ 0 w 7416824"/>
              <a:gd name="connsiteY7" fmla="*/ 900096 h 1080120"/>
              <a:gd name="connsiteX8" fmla="*/ 181069 w 7416824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  <a:gd name="connsiteX0" fmla="*/ 44965 w 7280720"/>
              <a:gd name="connsiteY0" fmla="*/ 352040 h 1080120"/>
              <a:gd name="connsiteX1" fmla="*/ 43920 w 7280720"/>
              <a:gd name="connsiteY1" fmla="*/ 0 h 1080120"/>
              <a:gd name="connsiteX2" fmla="*/ 7100696 w 7280720"/>
              <a:gd name="connsiteY2" fmla="*/ 0 h 1080120"/>
              <a:gd name="connsiteX3" fmla="*/ 7280720 w 7280720"/>
              <a:gd name="connsiteY3" fmla="*/ 180024 h 1080120"/>
              <a:gd name="connsiteX4" fmla="*/ 7280720 w 7280720"/>
              <a:gd name="connsiteY4" fmla="*/ 900096 h 1080120"/>
              <a:gd name="connsiteX5" fmla="*/ 7100696 w 7280720"/>
              <a:gd name="connsiteY5" fmla="*/ 1080120 h 1080120"/>
              <a:gd name="connsiteX6" fmla="*/ 43920 w 7280720"/>
              <a:gd name="connsiteY6" fmla="*/ 1080120 h 1080120"/>
              <a:gd name="connsiteX7" fmla="*/ 44966 w 7280720"/>
              <a:gd name="connsiteY7" fmla="*/ 972523 h 1080120"/>
              <a:gd name="connsiteX8" fmla="*/ 44965 w 7280720"/>
              <a:gd name="connsiteY8" fmla="*/ 35204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0720" h="1080120">
                <a:moveTo>
                  <a:pt x="44965" y="352040"/>
                </a:moveTo>
                <a:cubicBezTo>
                  <a:pt x="44965" y="252615"/>
                  <a:pt x="71244" y="1"/>
                  <a:pt x="43920" y="0"/>
                </a:cubicBezTo>
                <a:lnTo>
                  <a:pt x="7100696" y="0"/>
                </a:lnTo>
                <a:cubicBezTo>
                  <a:pt x="7200121" y="0"/>
                  <a:pt x="7280720" y="80599"/>
                  <a:pt x="7280720" y="180024"/>
                </a:cubicBezTo>
                <a:lnTo>
                  <a:pt x="7280720" y="900096"/>
                </a:lnTo>
                <a:cubicBezTo>
                  <a:pt x="7280720" y="999521"/>
                  <a:pt x="7200121" y="1080120"/>
                  <a:pt x="7100696" y="1080120"/>
                </a:cubicBezTo>
                <a:lnTo>
                  <a:pt x="43920" y="1080120"/>
                </a:lnTo>
                <a:cubicBezTo>
                  <a:pt x="-55505" y="1080120"/>
                  <a:pt x="44966" y="1071948"/>
                  <a:pt x="44966" y="972523"/>
                </a:cubicBezTo>
                <a:cubicBezTo>
                  <a:pt x="44966" y="732499"/>
                  <a:pt x="44965" y="592064"/>
                  <a:pt x="44965" y="352040"/>
                </a:cubicBezTo>
                <a:close/>
              </a:path>
            </a:pathLst>
          </a:custGeom>
          <a:solidFill>
            <a:srgbClr val="F2AA1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구성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199535" y="412090"/>
            <a:ext cx="684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자리 </a:t>
            </a:r>
            <a:r>
              <a:rPr lang="ko-KR" altLang="en-US" sz="1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콕</a:t>
            </a:r>
            <a:endParaRPr lang="en-US" altLang="ko-KR" sz="1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34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9" grpId="0" animBg="1"/>
      <p:bldP spid="29" grpId="0" animBg="1"/>
      <p:bldP spid="3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686</Words>
  <Application>Microsoft Office PowerPoint</Application>
  <PresentationFormat>화면 슬라이드 쇼(16:9)</PresentationFormat>
  <Paragraphs>239</Paragraphs>
  <Slides>28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3" baseType="lpstr">
      <vt:lpstr>굴림</vt:lpstr>
      <vt:lpstr>Arial</vt:lpstr>
      <vt:lpstr>아리따-돋움(TTF)-Bold</vt:lpstr>
      <vt:lpstr>배달의민족 한나는 열한살</vt:lpstr>
      <vt:lpstr>맑은 고딕</vt:lpstr>
      <vt:lpstr>HY견고딕</vt:lpstr>
      <vt:lpstr>배달의민족 도현</vt:lpstr>
      <vt:lpstr>아리따-돋움(TTF)-Medium</vt:lpstr>
      <vt:lpstr>배달의민족 연성</vt:lpstr>
      <vt:lpstr>아리따-돋움(TTF)-SemiBold</vt:lpstr>
      <vt:lpstr>나눔고딕</vt:lpstr>
      <vt:lpstr>맑은 고딕 Semilight</vt:lpstr>
      <vt:lpstr>서울남산체 B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이유림</dc:creator>
  <cp:lastModifiedBy>urim Lee</cp:lastModifiedBy>
  <cp:revision>165</cp:revision>
  <dcterms:created xsi:type="dcterms:W3CDTF">2016-10-09T14:52:17Z</dcterms:created>
  <dcterms:modified xsi:type="dcterms:W3CDTF">2016-10-20T09:04:22Z</dcterms:modified>
</cp:coreProperties>
</file>